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7" r:id="rId3"/>
    <p:sldId id="258" r:id="rId4"/>
    <p:sldId id="290" r:id="rId5"/>
    <p:sldId id="271" r:id="rId6"/>
    <p:sldId id="268" r:id="rId8"/>
    <p:sldId id="267" r:id="rId9"/>
    <p:sldId id="315" r:id="rId10"/>
    <p:sldId id="314" r:id="rId11"/>
    <p:sldId id="270" r:id="rId12"/>
    <p:sldId id="317" r:id="rId13"/>
    <p:sldId id="318" r:id="rId14"/>
    <p:sldId id="319" r:id="rId15"/>
    <p:sldId id="320" r:id="rId16"/>
    <p:sldId id="321" r:id="rId17"/>
    <p:sldId id="323" r:id="rId18"/>
    <p:sldId id="324" r:id="rId19"/>
    <p:sldId id="325" r:id="rId20"/>
    <p:sldId id="327" r:id="rId21"/>
    <p:sldId id="328" r:id="rId22"/>
    <p:sldId id="329" r:id="rId23"/>
    <p:sldId id="316" r:id="rId24"/>
    <p:sldId id="330" r:id="rId25"/>
    <p:sldId id="322" r:id="rId26"/>
    <p:sldId id="313" r:id="rId27"/>
    <p:sldId id="272" r:id="rId28"/>
    <p:sldId id="274" r:id="rId29"/>
    <p:sldId id="275" r:id="rId30"/>
    <p:sldId id="266" r:id="rId31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5" userDrawn="1">
          <p15:clr>
            <a:srgbClr val="A4A3A4"/>
          </p15:clr>
        </p15:guide>
        <p15:guide id="2" pos="3850" userDrawn="1">
          <p15:clr>
            <a:srgbClr val="A4A3A4"/>
          </p15:clr>
        </p15:guide>
        <p15:guide id="3" orient="horz" pos="94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/>
  <p:cmAuthor id="0" name="YaoBing" initials="Yao" lastIdx="0" clrIdx="0"/>
  <p:cmAuthor id="2" name="PC" initials="P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4660"/>
  </p:normalViewPr>
  <p:slideViewPr>
    <p:cSldViewPr snapToGrid="0" showGuides="1">
      <p:cViewPr>
        <p:scale>
          <a:sx n="125" d="100"/>
          <a:sy n="125" d="100"/>
        </p:scale>
        <p:origin x="186" y="-276"/>
      </p:cViewPr>
      <p:guideLst>
        <p:guide orient="horz" pos="2195"/>
        <p:guide pos="3850"/>
        <p:guide orient="horz" pos="945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50" d="100"/>
        <a:sy n="50" d="100"/>
      </p:scale>
      <p:origin x="0" y="-1146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gs" Target="tags/tag217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E9E48-EE92-438E-9B1B-4923AA4FC8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5025-FF1A-45B9-896D-5F39D92850F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2E80-05B1-42E7-B663-882CC58C7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BFD3-14DC-42FE-A772-3855957689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2E80-05B1-42E7-B663-882CC58C7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BFD3-14DC-42FE-A772-3855957689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2E80-05B1-42E7-B663-882CC58C7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BFD3-14DC-42FE-A772-3855957689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2E80-05B1-42E7-B663-882CC58C7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BFD3-14DC-42FE-A772-3855957689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2E80-05B1-42E7-B663-882CC58C7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BFD3-14DC-42FE-A772-3855957689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2E80-05B1-42E7-B663-882CC58C7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BFD3-14DC-42FE-A772-3855957689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2E80-05B1-42E7-B663-882CC58C7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BFD3-14DC-42FE-A772-3855957689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2E80-05B1-42E7-B663-882CC58C7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BFD3-14DC-42FE-A772-3855957689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2E80-05B1-42E7-B663-882CC58C7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BFD3-14DC-42FE-A772-3855957689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2E80-05B1-42E7-B663-882CC58C7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BFD3-14DC-42FE-A772-3855957689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2E80-05B1-42E7-B663-882CC58C7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BFD3-14DC-42FE-A772-3855957689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62E80-05B1-42E7-B663-882CC58C7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2BFD3-14DC-42FE-A772-38559576897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.png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0" Type="http://schemas.openxmlformats.org/officeDocument/2006/relationships/notesSlide" Target="../notesSlides/notesSlide7.xml"/><Relationship Id="rId1" Type="http://schemas.openxmlformats.org/officeDocument/2006/relationships/tags" Target="../tags/tag5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5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image" Target="../media/image9.png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4" Type="http://schemas.openxmlformats.org/officeDocument/2006/relationships/notesSlide" Target="../notesSlides/notesSlide9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tags" Target="../tags/tag6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image" Target="../media/image10.png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1" Type="http://schemas.openxmlformats.org/officeDocument/2006/relationships/tags" Target="../tags/tag78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8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image" Target="../media/image12.png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2" Type="http://schemas.openxmlformats.org/officeDocument/2006/relationships/notesSlide" Target="../notesSlides/notesSlide13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8" Type="http://schemas.openxmlformats.org/officeDocument/2006/relationships/notesSlide" Target="../notesSlides/notesSlide17.xml"/><Relationship Id="rId27" Type="http://schemas.openxmlformats.org/officeDocument/2006/relationships/slideLayout" Target="../slideLayouts/slideLayout7.xml"/><Relationship Id="rId26" Type="http://schemas.openxmlformats.org/officeDocument/2006/relationships/tags" Target="../tags/tag147.xml"/><Relationship Id="rId25" Type="http://schemas.openxmlformats.org/officeDocument/2006/relationships/tags" Target="../tags/tag146.xml"/><Relationship Id="rId24" Type="http://schemas.openxmlformats.org/officeDocument/2006/relationships/tags" Target="../tags/tag145.xml"/><Relationship Id="rId23" Type="http://schemas.openxmlformats.org/officeDocument/2006/relationships/tags" Target="../tags/tag144.xml"/><Relationship Id="rId22" Type="http://schemas.openxmlformats.org/officeDocument/2006/relationships/tags" Target="../tags/tag143.xml"/><Relationship Id="rId21" Type="http://schemas.openxmlformats.org/officeDocument/2006/relationships/tags" Target="../tags/tag142.xml"/><Relationship Id="rId20" Type="http://schemas.openxmlformats.org/officeDocument/2006/relationships/tags" Target="../tags/tag141.xml"/><Relationship Id="rId2" Type="http://schemas.openxmlformats.org/officeDocument/2006/relationships/tags" Target="../tags/tag123.xml"/><Relationship Id="rId19" Type="http://schemas.openxmlformats.org/officeDocument/2006/relationships/tags" Target="../tags/tag140.xml"/><Relationship Id="rId18" Type="http://schemas.openxmlformats.org/officeDocument/2006/relationships/tags" Target="../tags/tag139.xml"/><Relationship Id="rId17" Type="http://schemas.openxmlformats.org/officeDocument/2006/relationships/tags" Target="../tags/tag138.xml"/><Relationship Id="rId16" Type="http://schemas.openxmlformats.org/officeDocument/2006/relationships/tags" Target="../tags/tag137.xml"/><Relationship Id="rId15" Type="http://schemas.openxmlformats.org/officeDocument/2006/relationships/tags" Target="../tags/tag136.xml"/><Relationship Id="rId14" Type="http://schemas.openxmlformats.org/officeDocument/2006/relationships/tags" Target="../tags/tag135.xml"/><Relationship Id="rId13" Type="http://schemas.openxmlformats.org/officeDocument/2006/relationships/tags" Target="../tags/tag134.xml"/><Relationship Id="rId12" Type="http://schemas.openxmlformats.org/officeDocument/2006/relationships/tags" Target="../tags/tag133.xml"/><Relationship Id="rId11" Type="http://schemas.openxmlformats.org/officeDocument/2006/relationships/tags" Target="../tags/tag132.xml"/><Relationship Id="rId10" Type="http://schemas.openxmlformats.org/officeDocument/2006/relationships/tags" Target="../tags/tag131.xml"/><Relationship Id="rId1" Type="http://schemas.openxmlformats.org/officeDocument/2006/relationships/tags" Target="../tags/tag12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1" Type="http://schemas.openxmlformats.org/officeDocument/2006/relationships/notesSlide" Target="../notesSlides/notesSlide18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48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3" Type="http://schemas.openxmlformats.org/officeDocument/2006/relationships/notesSlide" Target="../notesSlides/notesSlide19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177.xml"/><Relationship Id="rId20" Type="http://schemas.openxmlformats.org/officeDocument/2006/relationships/tags" Target="../tags/tag176.xml"/><Relationship Id="rId2" Type="http://schemas.openxmlformats.org/officeDocument/2006/relationships/tags" Target="../tags/tag158.xml"/><Relationship Id="rId19" Type="http://schemas.openxmlformats.org/officeDocument/2006/relationships/tags" Target="../tags/tag175.xml"/><Relationship Id="rId18" Type="http://schemas.openxmlformats.org/officeDocument/2006/relationships/tags" Target="../tags/tag174.xml"/><Relationship Id="rId17" Type="http://schemas.openxmlformats.org/officeDocument/2006/relationships/tags" Target="../tags/tag173.xml"/><Relationship Id="rId16" Type="http://schemas.openxmlformats.org/officeDocument/2006/relationships/tags" Target="../tags/tag172.xml"/><Relationship Id="rId15" Type="http://schemas.openxmlformats.org/officeDocument/2006/relationships/tags" Target="../tags/tag171.xml"/><Relationship Id="rId14" Type="http://schemas.openxmlformats.org/officeDocument/2006/relationships/tags" Target="../tags/tag170.xml"/><Relationship Id="rId13" Type="http://schemas.openxmlformats.org/officeDocument/2006/relationships/tags" Target="../tags/tag169.xml"/><Relationship Id="rId12" Type="http://schemas.openxmlformats.org/officeDocument/2006/relationships/tags" Target="../tags/tag168.xml"/><Relationship Id="rId11" Type="http://schemas.openxmlformats.org/officeDocument/2006/relationships/tags" Target="../tags/tag167.xml"/><Relationship Id="rId10" Type="http://schemas.openxmlformats.org/officeDocument/2006/relationships/tags" Target="../tags/tag166.xml"/><Relationship Id="rId1" Type="http://schemas.openxmlformats.org/officeDocument/2006/relationships/tags" Target="../tags/tag157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tags" Target="../tags/tag179.xml"/><Relationship Id="rId1" Type="http://schemas.openxmlformats.org/officeDocument/2006/relationships/tags" Target="../tags/tag178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6" Type="http://schemas.openxmlformats.org/officeDocument/2006/relationships/notesSlide" Target="../notesSlides/notesSlide20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191.xml"/><Relationship Id="rId13" Type="http://schemas.openxmlformats.org/officeDocument/2006/relationships/tags" Target="../tags/tag190.xml"/><Relationship Id="rId12" Type="http://schemas.openxmlformats.org/officeDocument/2006/relationships/tags" Target="../tags/tag189.xml"/><Relationship Id="rId11" Type="http://schemas.openxmlformats.org/officeDocument/2006/relationships/tags" Target="../tags/tag188.xml"/><Relationship Id="rId10" Type="http://schemas.openxmlformats.org/officeDocument/2006/relationships/tags" Target="../tags/tag187.xml"/><Relationship Id="rId1" Type="http://schemas.openxmlformats.org/officeDocument/2006/relationships/tags" Target="../tags/tag18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197.xml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tags" Target="../tags/tag192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206.xml"/><Relationship Id="rId8" Type="http://schemas.openxmlformats.org/officeDocument/2006/relationships/tags" Target="../tags/tag205.xml"/><Relationship Id="rId7" Type="http://schemas.openxmlformats.org/officeDocument/2006/relationships/tags" Target="../tags/tag204.xml"/><Relationship Id="rId6" Type="http://schemas.openxmlformats.org/officeDocument/2006/relationships/tags" Target="../tags/tag203.xml"/><Relationship Id="rId5" Type="http://schemas.openxmlformats.org/officeDocument/2006/relationships/tags" Target="../tags/tag202.xml"/><Relationship Id="rId4" Type="http://schemas.openxmlformats.org/officeDocument/2006/relationships/tags" Target="../tags/tag201.xml"/><Relationship Id="rId3" Type="http://schemas.openxmlformats.org/officeDocument/2006/relationships/tags" Target="../tags/tag200.xml"/><Relationship Id="rId21" Type="http://schemas.openxmlformats.org/officeDocument/2006/relationships/notesSlide" Target="../notesSlides/notesSlide22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199.xml"/><Relationship Id="rId19" Type="http://schemas.openxmlformats.org/officeDocument/2006/relationships/tags" Target="../tags/tag216.xml"/><Relationship Id="rId18" Type="http://schemas.openxmlformats.org/officeDocument/2006/relationships/tags" Target="../tags/tag215.xml"/><Relationship Id="rId17" Type="http://schemas.openxmlformats.org/officeDocument/2006/relationships/tags" Target="../tags/tag214.xml"/><Relationship Id="rId16" Type="http://schemas.openxmlformats.org/officeDocument/2006/relationships/tags" Target="../tags/tag213.xml"/><Relationship Id="rId15" Type="http://schemas.openxmlformats.org/officeDocument/2006/relationships/tags" Target="../tags/tag212.xml"/><Relationship Id="rId14" Type="http://schemas.openxmlformats.org/officeDocument/2006/relationships/tags" Target="../tags/tag211.xml"/><Relationship Id="rId13" Type="http://schemas.openxmlformats.org/officeDocument/2006/relationships/tags" Target="../tags/tag210.xml"/><Relationship Id="rId12" Type="http://schemas.openxmlformats.org/officeDocument/2006/relationships/tags" Target="../tags/tag209.xml"/><Relationship Id="rId11" Type="http://schemas.openxmlformats.org/officeDocument/2006/relationships/tags" Target="../tags/tag208.xml"/><Relationship Id="rId10" Type="http://schemas.openxmlformats.org/officeDocument/2006/relationships/tags" Target="../tags/tag207.xml"/><Relationship Id="rId1" Type="http://schemas.openxmlformats.org/officeDocument/2006/relationships/tags" Target="../tags/tag19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0" Type="http://schemas.openxmlformats.org/officeDocument/2006/relationships/notesSlide" Target="../notesSlides/notesSlide1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6" Type="http://schemas.openxmlformats.org/officeDocument/2006/relationships/notesSlide" Target="../notesSlides/notesSlide3.xml"/><Relationship Id="rId25" Type="http://schemas.openxmlformats.org/officeDocument/2006/relationships/slideLayout" Target="../slideLayouts/slideLayout7.xml"/><Relationship Id="rId24" Type="http://schemas.openxmlformats.org/officeDocument/2006/relationships/image" Target="../media/image5.png"/><Relationship Id="rId23" Type="http://schemas.openxmlformats.org/officeDocument/2006/relationships/tags" Target="../tags/tag37.xml"/><Relationship Id="rId22" Type="http://schemas.openxmlformats.org/officeDocument/2006/relationships/tags" Target="../tags/tag36.xml"/><Relationship Id="rId21" Type="http://schemas.openxmlformats.org/officeDocument/2006/relationships/tags" Target="../tags/tag35.xml"/><Relationship Id="rId20" Type="http://schemas.openxmlformats.org/officeDocument/2006/relationships/tags" Target="../tags/tag34.xml"/><Relationship Id="rId2" Type="http://schemas.openxmlformats.org/officeDocument/2006/relationships/tags" Target="../tags/tag16.xml"/><Relationship Id="rId19" Type="http://schemas.openxmlformats.org/officeDocument/2006/relationships/tags" Target="../tags/tag33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0" y="1149781"/>
            <a:ext cx="12192000" cy="4374719"/>
            <a:chOff x="0" y="1149781"/>
            <a:chExt cx="12252596" cy="4374719"/>
          </a:xfrm>
          <a:effectLst>
            <a:outerShdw blurRad="1905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1" name="矩形 40"/>
            <p:cNvSpPr/>
            <p:nvPr/>
          </p:nvSpPr>
          <p:spPr>
            <a:xfrm>
              <a:off x="0" y="1149781"/>
              <a:ext cx="12252596" cy="4374719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6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149857" y="1324083"/>
              <a:ext cx="11952883" cy="402611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90000"/>
                    <a:lumOff val="10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49225" y="2276475"/>
            <a:ext cx="116433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spc="300">
                <a:solidFill>
                  <a:schemeClr val="bg1"/>
                </a:solidFill>
                <a:effectLst>
                  <a:outerShdw blurRad="127000" dist="76200" dir="2700000" algn="tl">
                    <a:srgbClr val="000000">
                      <a:alpha val="40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医保政策支持 助力慢性病健康管理</a:t>
            </a:r>
            <a:endParaRPr lang="zh-CN" altLang="en-US" sz="5400" b="1" spc="300">
              <a:solidFill>
                <a:schemeClr val="bg1"/>
              </a:solidFill>
              <a:effectLst>
                <a:outerShdw blurRad="127000" dist="76200" dir="2700000" algn="tl">
                  <a:srgbClr val="000000">
                    <a:alpha val="40000"/>
                  </a:srgbClr>
                </a:outerShdw>
              </a:effectLst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2722562" y="3904360"/>
            <a:ext cx="6871337" cy="460375"/>
            <a:chOff x="2619412" y="3356990"/>
            <a:chExt cx="6985757" cy="460375"/>
          </a:xfrm>
        </p:grpSpPr>
        <p:sp>
          <p:nvSpPr>
            <p:cNvPr id="16" name="文本框 15"/>
            <p:cNvSpPr txBox="1"/>
            <p:nvPr/>
          </p:nvSpPr>
          <p:spPr>
            <a:xfrm>
              <a:off x="3439538" y="3356990"/>
              <a:ext cx="534550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扬州市卫生健康委员会</a:t>
              </a:r>
              <a:endPara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 flipH="1">
              <a:off x="2619412" y="3526267"/>
              <a:ext cx="66671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H="1">
              <a:off x="8938456" y="3526267"/>
              <a:ext cx="66671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那英 - 默 - 原版伴奏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382805" y="-7594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2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9399905" y="6609715"/>
            <a:ext cx="136461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b="1" spc="300">
                <a:solidFill>
                  <a:schemeClr val="tx1">
                    <a:lumMod val="75000"/>
                    <a:lumOff val="25000"/>
                  </a:schemeClr>
                </a:solidFill>
              </a:rPr>
              <a:t>添加标题</a:t>
            </a:r>
            <a:endParaRPr lang="zh-CN" altLang="en-US" sz="2000" b="1" spc="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38885" y="21971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spc="3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慢病健康管理医保支持做法</a:t>
            </a:r>
            <a:endParaRPr lang="zh-CN" altLang="en-US" sz="2800" b="1" spc="300">
              <a:solidFill>
                <a:schemeClr val="tx1">
                  <a:lumMod val="75000"/>
                  <a:lumOff val="25000"/>
                </a:schemeClr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2110740" y="955040"/>
            <a:ext cx="84455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8305"/>
            <a:r>
              <a:rPr lang="zh-CN" sz="3200" b="1">
                <a:solidFill>
                  <a:schemeClr val="accent1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落地落实“两病”政策，提升门诊报销比例</a:t>
            </a:r>
            <a:endParaRPr lang="zh-CN" altLang="en-US" sz="3200" b="1">
              <a:solidFill>
                <a:schemeClr val="accent1"/>
              </a:solidFill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1477736" y="856761"/>
            <a:ext cx="812800" cy="843343"/>
            <a:chOff x="5695466" y="654839"/>
            <a:chExt cx="7916198" cy="8213668"/>
          </a:xfrm>
        </p:grpSpPr>
        <p:sp>
          <p:nvSpPr>
            <p:cNvPr id="86" name="椭圆 85"/>
            <p:cNvSpPr/>
            <p:nvPr>
              <p:custDataLst>
                <p:tags r:id="rId3"/>
              </p:custDataLst>
            </p:nvPr>
          </p:nvSpPr>
          <p:spPr>
            <a:xfrm>
              <a:off x="5695466" y="654839"/>
              <a:ext cx="5389875" cy="5389873"/>
            </a:xfrm>
            <a:prstGeom prst="ellipse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>
              <p:custDataLst>
                <p:tags r:id="rId4"/>
              </p:custDataLst>
            </p:nvPr>
          </p:nvSpPr>
          <p:spPr>
            <a:xfrm>
              <a:off x="9318673" y="990599"/>
              <a:ext cx="4292991" cy="4292991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>
              <p:custDataLst>
                <p:tags r:id="rId5"/>
              </p:custDataLst>
            </p:nvPr>
          </p:nvSpPr>
          <p:spPr>
            <a:xfrm>
              <a:off x="10519962" y="4651845"/>
              <a:ext cx="2645052" cy="2645052"/>
            </a:xfrm>
            <a:prstGeom prst="ellipse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>
              <p:custDataLst>
                <p:tags r:id="rId6"/>
              </p:custDataLst>
            </p:nvPr>
          </p:nvSpPr>
          <p:spPr>
            <a:xfrm>
              <a:off x="6938889" y="4575516"/>
              <a:ext cx="4292991" cy="4292991"/>
            </a:xfrm>
            <a:prstGeom prst="ellipse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700145" y="1670050"/>
            <a:ext cx="508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127000"/>
            <a:r>
              <a:rPr lang="zh-CN" sz="3200" b="1">
                <a:solidFill>
                  <a:schemeClr val="accent1"/>
                </a:solidFill>
                <a:latin typeface="华文楷体" panose="02010600040101010101" charset="-122"/>
                <a:ea typeface="华文楷体" panose="02010600040101010101" charset="-122"/>
              </a:rPr>
              <a:t>扩大宣传确保落地落实</a:t>
            </a:r>
            <a:endParaRPr lang="zh-CN" altLang="en-US" sz="3200" b="1">
              <a:solidFill>
                <a:schemeClr val="accent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1150" y="2424430"/>
            <a:ext cx="11615420" cy="35375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457200" indent="-457200">
              <a:lnSpc>
                <a:spcPct val="160000"/>
              </a:lnSpc>
              <a:buFont typeface="Wingdings" panose="05000000000000000000" charset="0"/>
              <a:buChar char="Ø"/>
            </a:pPr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分批分层组织基层医务人员内部培训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:</a:t>
            </a:r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政策内容、办理途径、操作流程</a:t>
            </a:r>
            <a:endParaRPr lang="zh-CN" sz="2800" b="1">
              <a:latin typeface="楷体" panose="02010609060101010101" charset="-122"/>
              <a:ea typeface="楷体" panose="02010609060101010101" charset="-122"/>
            </a:endParaRPr>
          </a:p>
          <a:p>
            <a:pPr marL="457200" indent="-457200">
              <a:lnSpc>
                <a:spcPct val="160000"/>
              </a:lnSpc>
              <a:buFont typeface="Wingdings" panose="05000000000000000000" charset="0"/>
              <a:buChar char="Ø"/>
            </a:pPr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印制政策告知书、发布微信公众号</a:t>
            </a:r>
            <a:endParaRPr lang="zh-CN" sz="2800" b="1">
              <a:latin typeface="楷体" panose="02010609060101010101" charset="-122"/>
              <a:ea typeface="楷体" panose="02010609060101010101" charset="-122"/>
            </a:endParaRPr>
          </a:p>
          <a:p>
            <a:pPr marL="457200" indent="-457200">
              <a:lnSpc>
                <a:spcPct val="160000"/>
              </a:lnSpc>
              <a:buFont typeface="Wingdings" panose="05000000000000000000" charset="0"/>
              <a:buChar char="Ø"/>
            </a:pPr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组织乡村两级医疗机构对慢病健康管理患者再次主动摸排，精准获知相关信息，集中录入系统，节约等候时间</a:t>
            </a:r>
            <a:endParaRPr lang="zh-CN" sz="2800" b="1">
              <a:latin typeface="楷体" panose="02010609060101010101" charset="-122"/>
              <a:ea typeface="楷体" panose="02010609060101010101" charset="-122"/>
            </a:endParaRPr>
          </a:p>
          <a:p>
            <a:pPr marL="457200" indent="-457200">
              <a:lnSpc>
                <a:spcPct val="160000"/>
              </a:lnSpc>
              <a:buFont typeface="Wingdings" panose="05000000000000000000" charset="0"/>
              <a:buChar char="Ø"/>
            </a:pPr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告知符合条件患者，供患者自由选择医保报销途径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2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9399905" y="6609715"/>
            <a:ext cx="136461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b="1" spc="300">
                <a:solidFill>
                  <a:schemeClr val="tx1">
                    <a:lumMod val="75000"/>
                    <a:lumOff val="25000"/>
                  </a:schemeClr>
                </a:solidFill>
              </a:rPr>
              <a:t>添加标题</a:t>
            </a:r>
            <a:endParaRPr lang="zh-CN" altLang="en-US" sz="2000" b="1" spc="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38885" y="21971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spc="3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慢病健康管理医保支持做法</a:t>
            </a:r>
            <a:endParaRPr lang="zh-CN" altLang="en-US" sz="2800" b="1" spc="300">
              <a:solidFill>
                <a:schemeClr val="tx1">
                  <a:lumMod val="75000"/>
                  <a:lumOff val="25000"/>
                </a:schemeClr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2110740" y="955040"/>
            <a:ext cx="84455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8305"/>
            <a:r>
              <a:rPr lang="zh-CN" sz="3200" b="1">
                <a:solidFill>
                  <a:schemeClr val="accent1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落地落实“两病”政策，提升门诊报销比例</a:t>
            </a:r>
            <a:endParaRPr lang="zh-CN" altLang="en-US" sz="3200" b="1">
              <a:solidFill>
                <a:schemeClr val="accent1"/>
              </a:solidFill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1477736" y="856761"/>
            <a:ext cx="812800" cy="843343"/>
            <a:chOff x="5695466" y="654839"/>
            <a:chExt cx="7916198" cy="8213668"/>
          </a:xfrm>
        </p:grpSpPr>
        <p:sp>
          <p:nvSpPr>
            <p:cNvPr id="86" name="椭圆 85"/>
            <p:cNvSpPr/>
            <p:nvPr>
              <p:custDataLst>
                <p:tags r:id="rId3"/>
              </p:custDataLst>
            </p:nvPr>
          </p:nvSpPr>
          <p:spPr>
            <a:xfrm>
              <a:off x="5695466" y="654839"/>
              <a:ext cx="5389875" cy="5389873"/>
            </a:xfrm>
            <a:prstGeom prst="ellipse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>
              <p:custDataLst>
                <p:tags r:id="rId4"/>
              </p:custDataLst>
            </p:nvPr>
          </p:nvSpPr>
          <p:spPr>
            <a:xfrm>
              <a:off x="9318673" y="990599"/>
              <a:ext cx="4292991" cy="4292991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>
              <p:custDataLst>
                <p:tags r:id="rId5"/>
              </p:custDataLst>
            </p:nvPr>
          </p:nvSpPr>
          <p:spPr>
            <a:xfrm>
              <a:off x="10519962" y="4651845"/>
              <a:ext cx="2645052" cy="2645052"/>
            </a:xfrm>
            <a:prstGeom prst="ellipse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>
              <p:custDataLst>
                <p:tags r:id="rId6"/>
              </p:custDataLst>
            </p:nvPr>
          </p:nvSpPr>
          <p:spPr>
            <a:xfrm>
              <a:off x="6938889" y="4575516"/>
              <a:ext cx="4292991" cy="4292991"/>
            </a:xfrm>
            <a:prstGeom prst="ellipse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3648710" y="1699895"/>
            <a:ext cx="508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127000"/>
            <a:r>
              <a:rPr lang="zh-CN" sz="3200" b="1">
                <a:solidFill>
                  <a:schemeClr val="accent1"/>
                </a:solidFill>
                <a:latin typeface="华文楷体" panose="02010600040101010101" charset="-122"/>
                <a:ea typeface="华文楷体" panose="02010600040101010101" charset="-122"/>
              </a:rPr>
              <a:t>改造基层机构HIS系统</a:t>
            </a:r>
            <a:endParaRPr lang="zh-CN" sz="3200" b="1">
              <a:solidFill>
                <a:schemeClr val="accent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69025" y="2520950"/>
            <a:ext cx="7083425" cy="28898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8305">
              <a:lnSpc>
                <a:spcPct val="130000"/>
              </a:lnSpc>
            </a:pPr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国家医保信息系统互联互通：</a:t>
            </a:r>
            <a:endParaRPr lang="zh-CN" sz="2800" b="1">
              <a:latin typeface="楷体" panose="02010609060101010101" charset="-122"/>
              <a:ea typeface="楷体" panose="02010609060101010101" charset="-122"/>
            </a:endParaRP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定期交互信息</a:t>
            </a:r>
            <a:endParaRPr lang="zh-CN" sz="2800" b="1">
              <a:latin typeface="楷体" panose="02010609060101010101" charset="-122"/>
              <a:ea typeface="楷体" panose="02010609060101010101" charset="-122"/>
            </a:endParaRP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实现一次录入</a:t>
            </a:r>
            <a:endParaRPr lang="zh-CN" sz="2800" b="1">
              <a:latin typeface="楷体" panose="02010609060101010101" charset="-122"/>
              <a:ea typeface="楷体" panose="02010609060101010101" charset="-122"/>
            </a:endParaRP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系统自动识别</a:t>
            </a:r>
            <a:endParaRPr lang="zh-CN" sz="2800" b="1">
              <a:latin typeface="楷体" panose="02010609060101010101" charset="-122"/>
              <a:ea typeface="楷体" panose="02010609060101010101" charset="-122"/>
            </a:endParaRP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次日享受的一站式结报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250" y="2395855"/>
            <a:ext cx="4911725" cy="3594100"/>
          </a:xfrm>
          <a:prstGeom prst="rect">
            <a:avLst/>
          </a:prstGeom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2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9399905" y="6609715"/>
            <a:ext cx="136461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b="1" spc="300">
                <a:solidFill>
                  <a:schemeClr val="tx1">
                    <a:lumMod val="75000"/>
                    <a:lumOff val="25000"/>
                  </a:schemeClr>
                </a:solidFill>
              </a:rPr>
              <a:t>添加标题</a:t>
            </a:r>
            <a:endParaRPr lang="zh-CN" altLang="en-US" sz="2000" b="1" spc="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38885" y="21971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spc="3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慢病健康管理医保支持做法</a:t>
            </a:r>
            <a:endParaRPr lang="zh-CN" altLang="en-US" sz="2800" b="1" spc="300">
              <a:solidFill>
                <a:schemeClr val="tx1">
                  <a:lumMod val="75000"/>
                  <a:lumOff val="25000"/>
                </a:schemeClr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110740" y="955040"/>
            <a:ext cx="84455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8305"/>
            <a:r>
              <a:rPr lang="zh-CN" sz="3200" b="1">
                <a:solidFill>
                  <a:schemeClr val="accent1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落地落实“两病”政策，提升门诊报销比例</a:t>
            </a:r>
            <a:endParaRPr lang="zh-CN" altLang="en-US" sz="3200" b="1">
              <a:solidFill>
                <a:schemeClr val="accent1"/>
              </a:solidFill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1477736" y="856761"/>
            <a:ext cx="812800" cy="843343"/>
            <a:chOff x="5695466" y="654839"/>
            <a:chExt cx="7916198" cy="8213668"/>
          </a:xfrm>
        </p:grpSpPr>
        <p:sp>
          <p:nvSpPr>
            <p:cNvPr id="86" name="椭圆 85"/>
            <p:cNvSpPr/>
            <p:nvPr>
              <p:custDataLst>
                <p:tags r:id="rId3"/>
              </p:custDataLst>
            </p:nvPr>
          </p:nvSpPr>
          <p:spPr>
            <a:xfrm>
              <a:off x="5695466" y="654839"/>
              <a:ext cx="5389875" cy="5389873"/>
            </a:xfrm>
            <a:prstGeom prst="ellipse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>
              <p:custDataLst>
                <p:tags r:id="rId4"/>
              </p:custDataLst>
            </p:nvPr>
          </p:nvSpPr>
          <p:spPr>
            <a:xfrm>
              <a:off x="9318673" y="990599"/>
              <a:ext cx="4292991" cy="4292991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>
              <p:custDataLst>
                <p:tags r:id="rId5"/>
              </p:custDataLst>
            </p:nvPr>
          </p:nvSpPr>
          <p:spPr>
            <a:xfrm>
              <a:off x="10519962" y="4651845"/>
              <a:ext cx="2645052" cy="2645052"/>
            </a:xfrm>
            <a:prstGeom prst="ellipse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>
              <p:custDataLst>
                <p:tags r:id="rId6"/>
              </p:custDataLst>
            </p:nvPr>
          </p:nvSpPr>
          <p:spPr>
            <a:xfrm>
              <a:off x="6938889" y="4575516"/>
              <a:ext cx="4292991" cy="4292991"/>
            </a:xfrm>
            <a:prstGeom prst="ellipse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5069205" y="2092960"/>
            <a:ext cx="508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127000"/>
            <a:r>
              <a:rPr lang="zh-CN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统一贴花标识</a:t>
            </a:r>
            <a:endParaRPr lang="zh-CN" sz="3200" b="1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38885" y="2908300"/>
            <a:ext cx="9829800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8305" algn="ctr" fontAlgn="auto">
              <a:lnSpc>
                <a:spcPct val="150000"/>
              </a:lnSpc>
            </a:pPr>
            <a:r>
              <a:rPr 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设计“两病”门诊服务对象贴花</a:t>
            </a:r>
            <a:endParaRPr 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08305" algn="ctr" fontAlgn="auto">
              <a:lnSpc>
                <a:spcPct val="150000"/>
              </a:lnSpc>
            </a:pPr>
            <a:r>
              <a:rPr lang="zh-CN" sz="28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高血压、糖尿病、“两病”患者</a:t>
            </a: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三种模版</a:t>
            </a:r>
            <a:endParaRPr 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08305" algn="ctr" fontAlgn="auto">
              <a:lnSpc>
                <a:spcPct val="150000"/>
              </a:lnSpc>
            </a:pP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每年重新设计更新，粘贴患者医保卡，门诊医生</a:t>
            </a:r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快速识别</a:t>
            </a:r>
            <a:endParaRPr lang="zh-CN" altLang="en-US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1271" name="图片 5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4525963" y="2143125"/>
            <a:ext cx="542925" cy="546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2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9399905" y="6609715"/>
            <a:ext cx="136461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b="1" spc="300">
                <a:solidFill>
                  <a:schemeClr val="tx1">
                    <a:lumMod val="75000"/>
                    <a:lumOff val="25000"/>
                  </a:schemeClr>
                </a:solidFill>
              </a:rPr>
              <a:t>添加标题</a:t>
            </a:r>
            <a:endParaRPr lang="zh-CN" altLang="en-US" sz="2000" b="1" spc="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38885" y="21971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spc="3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慢病健康管理医保支持做法</a:t>
            </a:r>
            <a:endParaRPr lang="zh-CN" altLang="en-US" sz="2800" b="1" spc="300">
              <a:solidFill>
                <a:schemeClr val="tx1">
                  <a:lumMod val="75000"/>
                  <a:lumOff val="25000"/>
                </a:schemeClr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110740" y="955040"/>
            <a:ext cx="94284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8305"/>
            <a:r>
              <a:rPr lang="zh-CN" sz="3200" b="1">
                <a:solidFill>
                  <a:schemeClr val="accent1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借力医保助推分级诊疗，推进慢病患者逐级转诊</a:t>
            </a:r>
            <a:endParaRPr lang="zh-CN" sz="3200" b="1">
              <a:solidFill>
                <a:schemeClr val="accent1"/>
              </a:solidFill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1477736" y="856761"/>
            <a:ext cx="812800" cy="843343"/>
            <a:chOff x="5695466" y="654839"/>
            <a:chExt cx="7916198" cy="8213668"/>
          </a:xfrm>
        </p:grpSpPr>
        <p:sp>
          <p:nvSpPr>
            <p:cNvPr id="86" name="椭圆 85"/>
            <p:cNvSpPr/>
            <p:nvPr>
              <p:custDataLst>
                <p:tags r:id="rId3"/>
              </p:custDataLst>
            </p:nvPr>
          </p:nvSpPr>
          <p:spPr>
            <a:xfrm>
              <a:off x="5695466" y="654839"/>
              <a:ext cx="5389875" cy="5389873"/>
            </a:xfrm>
            <a:prstGeom prst="ellipse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>
              <p:custDataLst>
                <p:tags r:id="rId4"/>
              </p:custDataLst>
            </p:nvPr>
          </p:nvSpPr>
          <p:spPr>
            <a:xfrm>
              <a:off x="9318673" y="990599"/>
              <a:ext cx="4292991" cy="4292991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>
              <p:custDataLst>
                <p:tags r:id="rId5"/>
              </p:custDataLst>
            </p:nvPr>
          </p:nvSpPr>
          <p:spPr>
            <a:xfrm>
              <a:off x="10519962" y="4651845"/>
              <a:ext cx="2645052" cy="2645052"/>
            </a:xfrm>
            <a:prstGeom prst="ellipse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>
              <p:custDataLst>
                <p:tags r:id="rId6"/>
              </p:custDataLst>
            </p:nvPr>
          </p:nvSpPr>
          <p:spPr>
            <a:xfrm>
              <a:off x="6938889" y="4575516"/>
              <a:ext cx="4292991" cy="4292991"/>
            </a:xfrm>
            <a:prstGeom prst="ellipse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89560" y="1767840"/>
            <a:ext cx="11292840" cy="4850765"/>
            <a:chOff x="913" y="892"/>
            <a:chExt cx="17784" cy="9016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913" y="892"/>
              <a:ext cx="6930" cy="901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/>
            <p:cNvSpPr txBox="1"/>
            <p:nvPr>
              <p:custDataLst>
                <p:tags r:id="rId9"/>
              </p:custDataLst>
            </p:nvPr>
          </p:nvSpPr>
          <p:spPr>
            <a:xfrm>
              <a:off x="7843" y="1065"/>
              <a:ext cx="10181" cy="2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28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《市政府关于进一步建立健全城乡居民</a:t>
              </a:r>
              <a:endPara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  <a:p>
              <a:pPr algn="ctr"/>
              <a:r>
                <a:rPr lang="zh-CN" altLang="en-US" sz="28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分级诊疗制度的意见》</a:t>
              </a:r>
              <a:endParaRPr lang="zh-CN" altLang="en-US" sz="28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8674" y="2881"/>
              <a:ext cx="10023" cy="76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150000"/>
                </a:lnSpc>
              </a:pPr>
              <a:endParaRPr lang="en-US" altLang="zh-CN" dirty="0"/>
            </a:p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n"/>
              </a:pPr>
              <a:r>
                <a:rPr lang="zh-CN" altLang="en-US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已于</a:t>
              </a:r>
              <a:r>
                <a:rPr lang="zh-CN" altLang="en-US" sz="20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2020年4月</a:t>
              </a:r>
              <a:r>
                <a:rPr lang="en-US" altLang="zh-CN" sz="20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</a:t>
              </a:r>
              <a:r>
                <a:rPr lang="zh-CN" altLang="en-US" sz="20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日</a:t>
              </a:r>
              <a:r>
                <a:rPr lang="zh-CN" altLang="en-US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起正式执行</a:t>
              </a:r>
              <a:r>
                <a:rPr lang="zh-CN" altLang="en-US" dirty="0"/>
                <a:t>。</a:t>
              </a:r>
              <a:endParaRPr lang="zh-CN" altLang="en-US" dirty="0"/>
            </a:p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n"/>
              </a:pPr>
              <a:endParaRPr lang="zh-CN" altLang="en-US" dirty="0"/>
            </a:p>
          </p:txBody>
        </p:sp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8674" y="3828"/>
              <a:ext cx="10023" cy="595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150000"/>
                </a:lnSpc>
              </a:pPr>
              <a:endParaRPr lang="en-US" altLang="zh-CN" dirty="0"/>
            </a:p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n"/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以</a:t>
              </a:r>
              <a:r>
                <a:rPr lang="zh-CN" altLang="en-US" sz="2000" b="1" u="sng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强基层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为重点不断优化分级诊疗</a:t>
              </a:r>
              <a:r>
                <a:rPr lang="zh-CN" altLang="en-US" sz="20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服务体系</a:t>
              </a:r>
              <a:endPara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n"/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加快建立健全分级诊疗</a:t>
              </a:r>
              <a:r>
                <a:rPr lang="zh-CN" altLang="en-US" sz="20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制度体系</a:t>
              </a:r>
              <a:endPara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n"/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进一步健全完善分级诊疗</a:t>
              </a:r>
              <a:r>
                <a:rPr lang="zh-CN" altLang="en-US" sz="20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保障机制</a:t>
              </a:r>
              <a:endPara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n"/>
              </a:pP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  <a:p>
              <a:pPr indent="0">
                <a:lnSpc>
                  <a:spcPct val="150000"/>
                </a:lnSpc>
                <a:buFont typeface="Wingdings" panose="05000000000000000000" charset="0"/>
                <a:buNone/>
              </a:pPr>
              <a:endParaRPr lang="zh-CN" altLang="en-US" b="1" dirty="0">
                <a:latin typeface="楷体" panose="02010609060101010101" charset="-122"/>
                <a:ea typeface="楷体" panose="02010609060101010101" charset="-122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n"/>
              </a:pP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indent="0">
                <a:lnSpc>
                  <a:spcPct val="150000"/>
                </a:lnSpc>
                <a:buFont typeface="Wingdings" panose="05000000000000000000" charset="0"/>
                <a:buNone/>
              </a:pPr>
              <a:endParaRPr lang="zh-CN" altLang="en-US" dirty="0"/>
            </a:p>
          </p:txBody>
        </p:sp>
        <p:sp>
          <p:nvSpPr>
            <p:cNvPr id="9" name="文本框 8"/>
            <p:cNvSpPr txBox="1"/>
            <p:nvPr>
              <p:custDataLst>
                <p:tags r:id="rId12"/>
              </p:custDataLst>
            </p:nvPr>
          </p:nvSpPr>
          <p:spPr>
            <a:xfrm>
              <a:off x="8674" y="6437"/>
              <a:ext cx="10023" cy="13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150000"/>
                </a:lnSpc>
              </a:pPr>
              <a:endParaRPr lang="en-US" altLang="zh-CN" dirty="0"/>
            </a:p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n"/>
              </a:pPr>
              <a:r>
                <a:rPr lang="en-US" altLang="zh-CN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“</a:t>
              </a:r>
              <a:r>
                <a:rPr lang="zh-CN" altLang="en-US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基层首诊、双向转诊、急慢分治、上下联动</a:t>
              </a:r>
              <a:r>
                <a:rPr lang="en-US" altLang="zh-CN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”</a:t>
              </a:r>
              <a:r>
                <a:rPr lang="zh-CN" altLang="en-US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的倾斜</a:t>
              </a:r>
              <a:r>
                <a:rPr lang="zh-CN" altLang="en-US" sz="2000" b="1" dirty="0" smtClean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政策</a:t>
              </a:r>
              <a:endPara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2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38885" y="21971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spc="3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慢病健康管理医保支持做法</a:t>
            </a:r>
            <a:endParaRPr lang="zh-CN" altLang="en-US" sz="2800" b="1" spc="300">
              <a:solidFill>
                <a:schemeClr val="tx1">
                  <a:lumMod val="75000"/>
                  <a:lumOff val="25000"/>
                </a:schemeClr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110105" y="826770"/>
            <a:ext cx="94284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8305"/>
            <a:r>
              <a:rPr lang="zh-CN" sz="3200" b="1">
                <a:solidFill>
                  <a:schemeClr val="accent1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借力医保助推分级诊疗，推进慢病患者逐级转诊</a:t>
            </a:r>
            <a:endParaRPr lang="zh-CN" sz="3200" b="1">
              <a:solidFill>
                <a:schemeClr val="accent1"/>
              </a:solidFill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1431925" y="760730"/>
            <a:ext cx="812800" cy="584835"/>
            <a:chOff x="5695466" y="654839"/>
            <a:chExt cx="7916198" cy="8213668"/>
          </a:xfrm>
        </p:grpSpPr>
        <p:sp>
          <p:nvSpPr>
            <p:cNvPr id="86" name="椭圆 85"/>
            <p:cNvSpPr/>
            <p:nvPr>
              <p:custDataLst>
                <p:tags r:id="rId3"/>
              </p:custDataLst>
            </p:nvPr>
          </p:nvSpPr>
          <p:spPr>
            <a:xfrm>
              <a:off x="5695466" y="654839"/>
              <a:ext cx="5389875" cy="5389873"/>
            </a:xfrm>
            <a:prstGeom prst="ellipse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>
              <p:custDataLst>
                <p:tags r:id="rId4"/>
              </p:custDataLst>
            </p:nvPr>
          </p:nvSpPr>
          <p:spPr>
            <a:xfrm>
              <a:off x="9318673" y="990599"/>
              <a:ext cx="4292991" cy="4292991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>
              <p:custDataLst>
                <p:tags r:id="rId5"/>
              </p:custDataLst>
            </p:nvPr>
          </p:nvSpPr>
          <p:spPr>
            <a:xfrm>
              <a:off x="10519962" y="4651845"/>
              <a:ext cx="2645052" cy="2645052"/>
            </a:xfrm>
            <a:prstGeom prst="ellipse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>
              <p:custDataLst>
                <p:tags r:id="rId6"/>
              </p:custDataLst>
            </p:nvPr>
          </p:nvSpPr>
          <p:spPr>
            <a:xfrm>
              <a:off x="6938889" y="4575516"/>
              <a:ext cx="4292991" cy="4292991"/>
            </a:xfrm>
            <a:prstGeom prst="ellipse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4954"/>
          <a:stretch>
            <a:fillRect/>
          </a:stretch>
        </p:blipFill>
        <p:spPr>
          <a:xfrm>
            <a:off x="359410" y="4168140"/>
            <a:ext cx="11179175" cy="2416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59410" y="1401445"/>
            <a:ext cx="11179175" cy="27666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10105" y="1537335"/>
            <a:ext cx="77343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27000"/>
            <a:r>
              <a:rPr lang="zh-CN" sz="2400" b="1">
                <a:ln/>
                <a:solidFill>
                  <a:schemeClr val="accent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明确</a:t>
            </a:r>
            <a:r>
              <a:rPr lang="zh-CN" altLang="en-US" sz="2400" b="1" dirty="0">
                <a:ln/>
                <a:solidFill>
                  <a:schemeClr val="accent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明确规范的转诊程序，</a:t>
            </a:r>
            <a:r>
              <a:rPr lang="zh-CN" sz="2400" b="1">
                <a:ln/>
                <a:solidFill>
                  <a:schemeClr val="accent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“双向转诊”的差别化待遇</a:t>
            </a:r>
            <a:endParaRPr lang="zh-CN" altLang="en-US" sz="2400" b="1">
              <a:ln/>
              <a:solidFill>
                <a:schemeClr val="accent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2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9399905" y="6609715"/>
            <a:ext cx="136461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b="1" spc="300">
                <a:solidFill>
                  <a:schemeClr val="tx1">
                    <a:lumMod val="75000"/>
                    <a:lumOff val="25000"/>
                  </a:schemeClr>
                </a:solidFill>
              </a:rPr>
              <a:t>添加标题</a:t>
            </a:r>
            <a:endParaRPr lang="zh-CN" altLang="en-US" sz="2000" b="1" spc="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38885" y="21971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spc="3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慢病健康管理医保支持做法</a:t>
            </a:r>
            <a:endParaRPr lang="zh-CN" altLang="en-US" sz="2800" b="1" spc="300">
              <a:solidFill>
                <a:schemeClr val="tx1">
                  <a:lumMod val="75000"/>
                  <a:lumOff val="25000"/>
                </a:schemeClr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2"/>
            </p:custDataLst>
          </p:nvPr>
        </p:nvSpPr>
        <p:spPr>
          <a:xfrm>
            <a:off x="2066290" y="753110"/>
            <a:ext cx="8792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各级医疗机构的城乡居民医保住院起付标准和报销比例</a:t>
            </a:r>
            <a:endParaRPr lang="zh-CN" altLang="en-US" sz="2800" b="1">
              <a:solidFill>
                <a:schemeClr val="accent6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aphicFrame>
        <p:nvGraphicFramePr>
          <p:cNvPr id="29" name="表格 28"/>
          <p:cNvGraphicFramePr/>
          <p:nvPr>
            <p:custDataLst>
              <p:tags r:id="rId3"/>
            </p:custDataLst>
          </p:nvPr>
        </p:nvGraphicFramePr>
        <p:xfrm>
          <a:off x="420370" y="1383665"/>
          <a:ext cx="11173460" cy="5062855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6300"/>
                <a:gridCol w="1377950"/>
                <a:gridCol w="1736725"/>
                <a:gridCol w="1315720"/>
                <a:gridCol w="1558290"/>
                <a:gridCol w="1582420"/>
                <a:gridCol w="1456055"/>
              </a:tblGrid>
              <a:tr h="11233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医疗机构等级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</a:rPr>
                        <a:t>起付标准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</a:rPr>
                        <a:t>基础报销比例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</a:rPr>
                        <a:t>履行逐级转诊手续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</a:rPr>
                        <a:t>未履行逐级转诊手续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</a:rPr>
                        <a:t>履行转市外手续</a:t>
                      </a:r>
                      <a:endParaRPr lang="en-US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sz="2000" b="1"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未履行转市外手续</a:t>
                      </a:r>
                      <a:endParaRPr lang="en-US" sz="2000" b="1"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FFC000"/>
                    </a:solidFill>
                  </a:tcPr>
                </a:tc>
              </a:tr>
              <a:tr h="8985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首诊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定点</a:t>
                      </a:r>
                      <a:endParaRPr lang="zh-CN" altLang="en-US" sz="2000" b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基层医疗机构</a:t>
                      </a:r>
                      <a:endParaRPr lang="en-US" altLang="en-US" sz="2000" b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300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首次90%，</a:t>
                      </a:r>
                      <a:endParaRPr 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二次及以上80%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/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/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/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/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</a:tr>
              <a:tr h="5994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一级医疗机构</a:t>
                      </a:r>
                      <a:endParaRPr lang="en-US" altLang="en-US" sz="2000" b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300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75%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/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/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70%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55%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20000"/>
                      </a:srgbClr>
                    </a:solidFill>
                  </a:tcPr>
                </a:tc>
              </a:tr>
              <a:tr h="12312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二级医疗机构</a:t>
                      </a:r>
                      <a:endParaRPr lang="en-US" sz="2000" b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（含按二级医疗机构收费的县级三级医疗机构）</a:t>
                      </a:r>
                      <a:endParaRPr lang="en-US" altLang="en-US" sz="2000" b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600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65%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70%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55%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60%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45%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</a:tr>
              <a:tr h="5994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三级医疗机构</a:t>
                      </a:r>
                      <a:endParaRPr lang="en-US" altLang="en-US" sz="2000" b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900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55%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60%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45%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50%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35%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</a:tr>
              <a:tr h="6108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转市外医疗机构</a:t>
                      </a:r>
                      <a:endParaRPr lang="en-US" altLang="en-US" sz="2000" b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1200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/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/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/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/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/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FFC000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2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38885" y="21971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spc="3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慢病健康管理医保支持做法</a:t>
            </a:r>
            <a:endParaRPr lang="zh-CN" altLang="en-US" sz="2800" b="1" spc="300">
              <a:solidFill>
                <a:schemeClr val="tx1">
                  <a:lumMod val="75000"/>
                  <a:lumOff val="25000"/>
                </a:schemeClr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111500" y="1555115"/>
            <a:ext cx="68465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27000"/>
            <a:r>
              <a:rPr 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推动实施“急慢分治”的诊疗服务模式</a:t>
            </a:r>
            <a:endParaRPr lang="zh-CN" altLang="en-US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2170" y="1753235"/>
            <a:ext cx="11143615" cy="48298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8305">
              <a:lnSpc>
                <a:spcPct val="110000"/>
              </a:lnSpc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    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</a:endParaRPr>
          </a:p>
          <a:p>
            <a:pPr indent="408305">
              <a:lnSpc>
                <a:spcPct val="110000"/>
              </a:lnSpc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     </a:t>
            </a:r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急危重症患者</a:t>
            </a:r>
            <a:r>
              <a:rPr lang="en-US" altLang="zh-CN" sz="2800" b="0">
                <a:latin typeface="楷体" panose="02010609060101010101" charset="-122"/>
                <a:ea typeface="楷体" panose="02010609060101010101" charset="-122"/>
              </a:rPr>
              <a:t>        </a:t>
            </a:r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县级综合医院和城市三级医院</a:t>
            </a:r>
            <a:endParaRPr lang="zh-CN" sz="2800" b="1">
              <a:latin typeface="楷体" panose="02010609060101010101" charset="-122"/>
              <a:ea typeface="楷体" panose="02010609060101010101" charset="-122"/>
            </a:endParaRPr>
          </a:p>
          <a:p>
            <a:pPr indent="408305">
              <a:lnSpc>
                <a:spcPct val="110000"/>
              </a:lnSpc>
            </a:pPr>
            <a:endParaRPr lang="zh-CN" sz="2800" b="1">
              <a:latin typeface="楷体" panose="02010609060101010101" charset="-122"/>
              <a:ea typeface="楷体" panose="02010609060101010101" charset="-122"/>
            </a:endParaRPr>
          </a:p>
          <a:p>
            <a:pPr indent="408305">
              <a:lnSpc>
                <a:spcPct val="110000"/>
              </a:lnSpc>
            </a:pPr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诊断明确、病情稳定的慢性病、康复期、老年病、晚期肿瘤等患者</a:t>
            </a:r>
            <a:endParaRPr lang="zh-CN" sz="2800" b="0">
              <a:latin typeface="楷体" panose="02010609060101010101" charset="-122"/>
              <a:ea typeface="楷体" panose="02010609060101010101" charset="-122"/>
            </a:endParaRPr>
          </a:p>
          <a:p>
            <a:pPr indent="408305">
              <a:lnSpc>
                <a:spcPct val="110000"/>
              </a:lnSpc>
            </a:pPr>
            <a:endParaRPr lang="zh-CN" sz="2800" b="0">
              <a:latin typeface="楷体" panose="02010609060101010101" charset="-122"/>
              <a:ea typeface="楷体" panose="02010609060101010101" charset="-122"/>
            </a:endParaRPr>
          </a:p>
          <a:p>
            <a:pPr indent="408305">
              <a:lnSpc>
                <a:spcPct val="110000"/>
              </a:lnSpc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          </a:t>
            </a:r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康复、护理、签约随访和健康管理服务</a:t>
            </a:r>
            <a:endParaRPr lang="zh-CN" sz="2800" b="1">
              <a:latin typeface="楷体" panose="02010609060101010101" charset="-122"/>
              <a:ea typeface="楷体" panose="02010609060101010101" charset="-122"/>
            </a:endParaRPr>
          </a:p>
          <a:p>
            <a:pPr indent="408305">
              <a:lnSpc>
                <a:spcPct val="110000"/>
              </a:lnSpc>
            </a:pPr>
            <a:endParaRPr lang="zh-CN" sz="2800" b="1">
              <a:latin typeface="楷体" panose="02010609060101010101" charset="-122"/>
              <a:ea typeface="楷体" panose="02010609060101010101" charset="-122"/>
            </a:endParaRPr>
          </a:p>
          <a:p>
            <a:pPr indent="408305">
              <a:lnSpc>
                <a:spcPct val="110000"/>
              </a:lnSpc>
            </a:pPr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定点基层医疗卫生机构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          </a:t>
            </a:r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家庭病床及出巡诊服务</a:t>
            </a:r>
            <a:endParaRPr lang="zh-CN" sz="2800" b="1">
              <a:latin typeface="楷体" panose="02010609060101010101" charset="-122"/>
              <a:ea typeface="楷体" panose="02010609060101010101" charset="-122"/>
            </a:endParaRPr>
          </a:p>
          <a:p>
            <a:pPr indent="408305">
              <a:lnSpc>
                <a:spcPct val="110000"/>
              </a:lnSpc>
            </a:pPr>
            <a:endParaRPr lang="zh-CN" sz="2800" b="1">
              <a:latin typeface="楷体" panose="02010609060101010101" charset="-122"/>
              <a:ea typeface="楷体" panose="02010609060101010101" charset="-122"/>
            </a:endParaRPr>
          </a:p>
          <a:p>
            <a:pPr indent="408305">
              <a:lnSpc>
                <a:spcPct val="110000"/>
              </a:lnSpc>
            </a:pPr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符合长期护理机构条件</a:t>
            </a:r>
            <a:r>
              <a:rPr lang="en-US" altLang="zh-CN" sz="2800" b="0">
                <a:latin typeface="楷体" panose="02010609060101010101" charset="-122"/>
                <a:ea typeface="楷体" panose="02010609060101010101" charset="-122"/>
              </a:rPr>
              <a:t>          </a:t>
            </a:r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纳入定点照护机构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>
            <a:off x="4443730" y="2482215"/>
            <a:ext cx="1373505" cy="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>
            <p:custDataLst>
              <p:tags r:id="rId2"/>
            </p:custDataLst>
          </p:nvPr>
        </p:nvCxnSpPr>
        <p:spPr>
          <a:xfrm>
            <a:off x="5821045" y="3666490"/>
            <a:ext cx="5715" cy="48196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>
            <p:custDataLst>
              <p:tags r:id="rId3"/>
            </p:custDataLst>
          </p:nvPr>
        </p:nvCxnSpPr>
        <p:spPr>
          <a:xfrm>
            <a:off x="5067300" y="5344795"/>
            <a:ext cx="1373505" cy="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>
            <p:custDataLst>
              <p:tags r:id="rId4"/>
            </p:custDataLst>
          </p:nvPr>
        </p:nvCxnSpPr>
        <p:spPr>
          <a:xfrm>
            <a:off x="5114925" y="6238875"/>
            <a:ext cx="1373505" cy="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2290445" y="810260"/>
            <a:ext cx="94284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8305"/>
            <a:r>
              <a:rPr lang="zh-CN" sz="3200" b="1">
                <a:solidFill>
                  <a:schemeClr val="accent1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借力医保助推分级诊疗，推进慢病患者逐级转诊</a:t>
            </a:r>
            <a:endParaRPr lang="zh-CN" sz="3200" b="1">
              <a:solidFill>
                <a:schemeClr val="accent1"/>
              </a:solidFill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1657441" y="711981"/>
            <a:ext cx="812800" cy="843343"/>
            <a:chOff x="5695466" y="654839"/>
            <a:chExt cx="7916198" cy="8213668"/>
          </a:xfrm>
        </p:grpSpPr>
        <p:sp>
          <p:nvSpPr>
            <p:cNvPr id="86" name="椭圆 85"/>
            <p:cNvSpPr/>
            <p:nvPr>
              <p:custDataLst>
                <p:tags r:id="rId6"/>
              </p:custDataLst>
            </p:nvPr>
          </p:nvSpPr>
          <p:spPr>
            <a:xfrm>
              <a:off x="5695466" y="654839"/>
              <a:ext cx="5389875" cy="5389873"/>
            </a:xfrm>
            <a:prstGeom prst="ellipse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>
              <p:custDataLst>
                <p:tags r:id="rId7"/>
              </p:custDataLst>
            </p:nvPr>
          </p:nvSpPr>
          <p:spPr>
            <a:xfrm>
              <a:off x="9318673" y="990599"/>
              <a:ext cx="4292991" cy="4292991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>
              <p:custDataLst>
                <p:tags r:id="rId8"/>
              </p:custDataLst>
            </p:nvPr>
          </p:nvSpPr>
          <p:spPr>
            <a:xfrm>
              <a:off x="10519962" y="4651845"/>
              <a:ext cx="2645052" cy="2645052"/>
            </a:xfrm>
            <a:prstGeom prst="ellipse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>
              <p:custDataLst>
                <p:tags r:id="rId9"/>
              </p:custDataLst>
            </p:nvPr>
          </p:nvSpPr>
          <p:spPr>
            <a:xfrm>
              <a:off x="6938889" y="4575516"/>
              <a:ext cx="4292991" cy="4292991"/>
            </a:xfrm>
            <a:prstGeom prst="ellipse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2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9399905" y="6609715"/>
            <a:ext cx="136461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b="1" spc="300">
                <a:solidFill>
                  <a:schemeClr val="tx1">
                    <a:lumMod val="75000"/>
                    <a:lumOff val="25000"/>
                  </a:schemeClr>
                </a:solidFill>
              </a:rPr>
              <a:t>添加标题</a:t>
            </a:r>
            <a:endParaRPr lang="zh-CN" altLang="en-US" sz="2000" b="1" spc="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38885" y="21971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spc="3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慢病健康管理医保支持做法</a:t>
            </a:r>
            <a:endParaRPr lang="zh-CN" altLang="en-US" sz="2800" b="1" spc="300">
              <a:solidFill>
                <a:schemeClr val="tx1">
                  <a:lumMod val="75000"/>
                  <a:lumOff val="25000"/>
                </a:schemeClr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92555" y="971550"/>
            <a:ext cx="110674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8305"/>
            <a:r>
              <a:rPr lang="zh-CN" sz="3200" b="1">
                <a:solidFill>
                  <a:schemeClr val="accent1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赋能赋权赋利家庭医生，做实做细做优慢病患者健康管理</a:t>
            </a:r>
            <a:endParaRPr lang="zh-CN" altLang="en-US" sz="3200" b="1">
              <a:solidFill>
                <a:schemeClr val="accent1"/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1020536" y="863111"/>
            <a:ext cx="812800" cy="843343"/>
            <a:chOff x="5695466" y="654839"/>
            <a:chExt cx="7916198" cy="8213668"/>
          </a:xfrm>
        </p:grpSpPr>
        <p:sp>
          <p:nvSpPr>
            <p:cNvPr id="86" name="椭圆 85"/>
            <p:cNvSpPr/>
            <p:nvPr>
              <p:custDataLst>
                <p:tags r:id="rId2"/>
              </p:custDataLst>
            </p:nvPr>
          </p:nvSpPr>
          <p:spPr>
            <a:xfrm>
              <a:off x="5695466" y="654839"/>
              <a:ext cx="5389875" cy="5389873"/>
            </a:xfrm>
            <a:prstGeom prst="ellipse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>
              <p:custDataLst>
                <p:tags r:id="rId3"/>
              </p:custDataLst>
            </p:nvPr>
          </p:nvSpPr>
          <p:spPr>
            <a:xfrm>
              <a:off x="9318673" y="990599"/>
              <a:ext cx="4292991" cy="4292991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>
              <p:custDataLst>
                <p:tags r:id="rId4"/>
              </p:custDataLst>
            </p:nvPr>
          </p:nvSpPr>
          <p:spPr>
            <a:xfrm>
              <a:off x="10519962" y="4651845"/>
              <a:ext cx="2645052" cy="2645052"/>
            </a:xfrm>
            <a:prstGeom prst="ellipse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>
              <p:custDataLst>
                <p:tags r:id="rId5"/>
              </p:custDataLst>
            </p:nvPr>
          </p:nvSpPr>
          <p:spPr>
            <a:xfrm>
              <a:off x="6938889" y="4575516"/>
              <a:ext cx="4292991" cy="4292991"/>
            </a:xfrm>
            <a:prstGeom prst="ellipse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152775" y="1706245"/>
            <a:ext cx="58553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27000"/>
            <a:r>
              <a:rPr lang="zh-CN" sz="32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以政策优惠推进首诊签约服务</a:t>
            </a:r>
            <a:endParaRPr lang="zh-CN" altLang="en-US" sz="32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41680" y="2290445"/>
            <a:ext cx="4004945" cy="418719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984885" y="4908550"/>
            <a:ext cx="3628390" cy="57531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>
            <p:custDataLst>
              <p:tags r:id="rId9"/>
            </p:custDataLst>
          </p:nvPr>
        </p:nvSpPr>
        <p:spPr>
          <a:xfrm>
            <a:off x="5392420" y="2390775"/>
            <a:ext cx="5695315" cy="1032510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圆角矩形 11"/>
          <p:cNvSpPr/>
          <p:nvPr>
            <p:custDataLst>
              <p:tags r:id="rId10"/>
            </p:custDataLst>
          </p:nvPr>
        </p:nvSpPr>
        <p:spPr>
          <a:xfrm>
            <a:off x="5392420" y="3720465"/>
            <a:ext cx="6118225" cy="2668270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605780" y="2573020"/>
            <a:ext cx="52685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2019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年起，全市推行统一的首诊式签约服务包，明确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十项优先优惠政策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05780" y="3957320"/>
            <a:ext cx="6096000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定价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100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元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人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年，其中：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</a:pP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职工医保参保居民：基本公卫补助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60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元，个人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医保账户或自费支付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40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元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城乡居民医保参保居民：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基本公卫补助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60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元，门诊统筹费用支付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元，个人自费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元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2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9399905" y="6609715"/>
            <a:ext cx="136461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b="1" spc="300">
                <a:solidFill>
                  <a:schemeClr val="tx1">
                    <a:lumMod val="75000"/>
                    <a:lumOff val="25000"/>
                  </a:schemeClr>
                </a:solidFill>
              </a:rPr>
              <a:t>添加标题</a:t>
            </a:r>
            <a:endParaRPr lang="zh-CN" altLang="en-US" sz="2000" b="1" spc="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38885" y="21971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spc="3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慢病健康管理医保支持做法</a:t>
            </a:r>
            <a:endParaRPr lang="zh-CN" altLang="en-US" sz="2800" b="1" spc="300">
              <a:solidFill>
                <a:schemeClr val="tx1">
                  <a:lumMod val="75000"/>
                  <a:lumOff val="25000"/>
                </a:schemeClr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92555" y="971550"/>
            <a:ext cx="110674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8305"/>
            <a:r>
              <a:rPr lang="zh-CN" sz="3200" b="1">
                <a:solidFill>
                  <a:schemeClr val="accent1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赋能赋权赋利家庭医生，做实做细做优慢病患者健康管理</a:t>
            </a:r>
            <a:endParaRPr lang="zh-CN" altLang="en-US" sz="3200" b="1">
              <a:solidFill>
                <a:schemeClr val="accent1"/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1020536" y="863111"/>
            <a:ext cx="812800" cy="843343"/>
            <a:chOff x="5695466" y="654839"/>
            <a:chExt cx="7916198" cy="8213668"/>
          </a:xfrm>
        </p:grpSpPr>
        <p:sp>
          <p:nvSpPr>
            <p:cNvPr id="86" name="椭圆 85"/>
            <p:cNvSpPr/>
            <p:nvPr>
              <p:custDataLst>
                <p:tags r:id="rId2"/>
              </p:custDataLst>
            </p:nvPr>
          </p:nvSpPr>
          <p:spPr>
            <a:xfrm>
              <a:off x="5695466" y="654839"/>
              <a:ext cx="5389875" cy="5389873"/>
            </a:xfrm>
            <a:prstGeom prst="ellipse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>
              <p:custDataLst>
                <p:tags r:id="rId3"/>
              </p:custDataLst>
            </p:nvPr>
          </p:nvSpPr>
          <p:spPr>
            <a:xfrm>
              <a:off x="9318673" y="990599"/>
              <a:ext cx="4292991" cy="4292991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>
              <p:custDataLst>
                <p:tags r:id="rId4"/>
              </p:custDataLst>
            </p:nvPr>
          </p:nvSpPr>
          <p:spPr>
            <a:xfrm>
              <a:off x="10519962" y="4651845"/>
              <a:ext cx="2645052" cy="2645052"/>
            </a:xfrm>
            <a:prstGeom prst="ellipse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>
              <p:custDataLst>
                <p:tags r:id="rId5"/>
              </p:custDataLst>
            </p:nvPr>
          </p:nvSpPr>
          <p:spPr>
            <a:xfrm>
              <a:off x="6938889" y="4575516"/>
              <a:ext cx="4292991" cy="4292991"/>
            </a:xfrm>
            <a:prstGeom prst="ellipse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470910" y="1706245"/>
            <a:ext cx="58553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27000"/>
            <a:r>
              <a:rPr 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“两升两降”政策</a:t>
            </a:r>
            <a:endParaRPr lang="zh-CN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5" name="组合 1"/>
          <p:cNvGrpSpPr/>
          <p:nvPr/>
        </p:nvGrpSpPr>
        <p:grpSpPr>
          <a:xfrm>
            <a:off x="511810" y="2668270"/>
            <a:ext cx="3092450" cy="3686911"/>
            <a:chOff x="10666" y="816"/>
            <a:chExt cx="7191" cy="5803"/>
          </a:xfrm>
        </p:grpSpPr>
        <p:sp>
          <p:nvSpPr>
            <p:cNvPr id="86048" name="Rectangle 10"/>
            <p:cNvSpPr/>
            <p:nvPr/>
          </p:nvSpPr>
          <p:spPr>
            <a:xfrm>
              <a:off x="10666" y="816"/>
              <a:ext cx="7191" cy="1299"/>
            </a:xfrm>
            <a:prstGeom prst="rect">
              <a:avLst/>
            </a:prstGeom>
            <a:solidFill>
              <a:srgbClr val="E09878"/>
            </a:solidFill>
            <a:ln w="9525">
              <a:noFill/>
            </a:ln>
          </p:spPr>
          <p:txBody>
            <a:bodyPr lIns="121920" tIns="60960" rIns="121920" bIns="60960" anchor="t" anchorCtr="0"/>
            <a:p>
              <a:endParaRPr lang="zh-CN" altLang="en-US" sz="2400" dirty="0"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6049" name="文本框 110"/>
            <p:cNvSpPr txBox="1"/>
            <p:nvPr/>
          </p:nvSpPr>
          <p:spPr>
            <a:xfrm>
              <a:off x="11860" y="1104"/>
              <a:ext cx="5710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32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2019</a:t>
              </a:r>
              <a:r>
                <a:rPr lang="zh-CN" altLang="en-US" sz="32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</a:t>
              </a:r>
              <a:r>
                <a:rPr lang="en-US" altLang="zh-CN" sz="32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</a:t>
              </a:r>
              <a:r>
                <a:rPr lang="zh-CN" altLang="en-US" sz="32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月</a:t>
              </a:r>
              <a:endPara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86050" name="文本框 116"/>
            <p:cNvSpPr txBox="1"/>
            <p:nvPr/>
          </p:nvSpPr>
          <p:spPr>
            <a:xfrm>
              <a:off x="10750" y="2115"/>
              <a:ext cx="7022" cy="4504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t" anchorCtr="0">
              <a:spAutoFit/>
            </a:bodyPr>
            <a:p>
              <a:pPr indent="0">
                <a:lnSpc>
                  <a:spcPct val="150000"/>
                </a:lnSpc>
                <a:buFont typeface="Wingdings" panose="05000000000000000000" pitchFamily="2" charset="2"/>
                <a:buNone/>
              </a:pPr>
              <a:r>
                <a:rPr lang="en-US" altLang="zh-CN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“</a:t>
              </a:r>
              <a:r>
                <a:rPr lang="zh-CN" altLang="en-US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一升一降</a:t>
              </a:r>
              <a:r>
                <a:rPr lang="en-US" altLang="zh-CN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”</a:t>
              </a:r>
              <a:endParaRPr lang="en-US" altLang="zh-CN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indent="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altLang="zh-CN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普通门诊统筹报销年度限额提高</a:t>
              </a:r>
              <a:r>
                <a:rPr lang="en-US" altLang="zh-CN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100</a:t>
              </a:r>
              <a:r>
                <a:rPr lang="zh-CN" altLang="en-US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元</a:t>
              </a:r>
              <a:endPara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indent="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CN" altLang="en-US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门诊特殊病种起付线降低</a:t>
              </a:r>
              <a:r>
                <a:rPr lang="en-US" altLang="zh-CN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100</a:t>
              </a:r>
              <a:r>
                <a:rPr lang="zh-CN" altLang="en-US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元</a:t>
              </a:r>
              <a:endParaRPr lang="en-US" altLang="zh-CN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indent="0">
                <a:lnSpc>
                  <a:spcPct val="150000"/>
                </a:lnSpc>
                <a:buFont typeface="Wingdings" panose="05000000000000000000" pitchFamily="2" charset="2"/>
                <a:buNone/>
              </a:pPr>
              <a:r>
                <a:rPr lang="en-US" altLang="zh-CN" sz="2000" dirty="0">
                  <a:latin typeface="Calibri" panose="020F0502020204030204" pitchFamily="34" charset="0"/>
                  <a:ea typeface="微软雅黑" panose="020B0503020204020204" pitchFamily="34" charset="-122"/>
                </a:rPr>
                <a:t>   </a:t>
              </a:r>
              <a:endParaRPr lang="en-US" altLang="zh-CN" sz="2000" dirty="0"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1"/>
          <p:cNvGrpSpPr/>
          <p:nvPr/>
        </p:nvGrpSpPr>
        <p:grpSpPr>
          <a:xfrm>
            <a:off x="4281805" y="2611120"/>
            <a:ext cx="3408103" cy="3686911"/>
            <a:chOff x="10666" y="816"/>
            <a:chExt cx="7925" cy="5803"/>
          </a:xfrm>
        </p:grpSpPr>
        <p:sp>
          <p:nvSpPr>
            <p:cNvPr id="7" name="Rectangle 10"/>
            <p:cNvSpPr/>
            <p:nvPr/>
          </p:nvSpPr>
          <p:spPr>
            <a:xfrm>
              <a:off x="10666" y="816"/>
              <a:ext cx="7925" cy="1299"/>
            </a:xfrm>
            <a:prstGeom prst="rect">
              <a:avLst/>
            </a:prstGeom>
            <a:solidFill>
              <a:srgbClr val="E09878"/>
            </a:solidFill>
            <a:ln w="9525">
              <a:noFill/>
            </a:ln>
          </p:spPr>
          <p:txBody>
            <a:bodyPr lIns="121920" tIns="60960" rIns="121920" bIns="60960" anchor="t" anchorCtr="0"/>
            <a:p>
              <a:endParaRPr lang="zh-CN" altLang="en-US" sz="2400" dirty="0"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110"/>
            <p:cNvSpPr txBox="1"/>
            <p:nvPr/>
          </p:nvSpPr>
          <p:spPr>
            <a:xfrm>
              <a:off x="11860" y="1104"/>
              <a:ext cx="5710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32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2019</a:t>
              </a:r>
              <a:r>
                <a:rPr lang="zh-CN" altLang="en-US" sz="32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</a:t>
              </a:r>
              <a:r>
                <a:rPr lang="en-US" altLang="zh-CN" sz="32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12</a:t>
              </a:r>
              <a:r>
                <a:rPr lang="zh-CN" altLang="en-US" sz="32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月</a:t>
              </a:r>
              <a:endPara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9" name="文本框 116"/>
            <p:cNvSpPr txBox="1"/>
            <p:nvPr/>
          </p:nvSpPr>
          <p:spPr>
            <a:xfrm>
              <a:off x="10666" y="2115"/>
              <a:ext cx="7925" cy="4504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t" anchorCtr="0">
              <a:spAutoFit/>
            </a:bodyPr>
            <a:p>
              <a:pPr indent="0">
                <a:lnSpc>
                  <a:spcPct val="150000"/>
                </a:lnSpc>
                <a:buFont typeface="Wingdings" panose="05000000000000000000" pitchFamily="2" charset="2"/>
                <a:buNone/>
              </a:pPr>
              <a:r>
                <a:rPr lang="en-US" altLang="zh-CN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“</a:t>
              </a:r>
              <a:r>
                <a:rPr lang="zh-CN" altLang="en-US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一升</a:t>
              </a:r>
              <a:r>
                <a:rPr lang="en-US" altLang="zh-CN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”</a:t>
              </a:r>
              <a:endParaRPr lang="en-US" altLang="zh-CN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indent="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altLang="zh-CN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符合条件的</a:t>
              </a:r>
              <a:r>
                <a:rPr lang="en-US" altLang="zh-CN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“</a:t>
              </a:r>
              <a:r>
                <a:rPr lang="zh-CN" altLang="en-US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两病</a:t>
              </a:r>
              <a:r>
                <a:rPr lang="en-US" altLang="zh-CN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”</a:t>
              </a:r>
              <a:r>
                <a:rPr lang="zh-CN" altLang="en-US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参保人员，门诊使用参考范围内的药品费用纳入统筹基金支付比例由</a:t>
              </a:r>
              <a:r>
                <a:rPr lang="en-US" altLang="zh-CN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50%</a:t>
              </a:r>
              <a:r>
                <a:rPr lang="zh-CN" altLang="en-US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上升到</a:t>
              </a:r>
              <a:r>
                <a:rPr lang="en-US" altLang="zh-CN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55% </a:t>
              </a:r>
              <a:endParaRPr lang="en-US" altLang="zh-CN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indent="0">
                <a:lnSpc>
                  <a:spcPct val="150000"/>
                </a:lnSpc>
                <a:buFont typeface="Wingdings" panose="05000000000000000000" pitchFamily="2" charset="2"/>
                <a:buNone/>
              </a:pPr>
              <a:endParaRPr lang="en-US" altLang="zh-CN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grpSp>
        <p:nvGrpSpPr>
          <p:cNvPr id="3" name="组合 1"/>
          <p:cNvGrpSpPr/>
          <p:nvPr/>
        </p:nvGrpSpPr>
        <p:grpSpPr>
          <a:xfrm>
            <a:off x="8211185" y="2611120"/>
            <a:ext cx="3092450" cy="3227652"/>
            <a:chOff x="10666" y="816"/>
            <a:chExt cx="7191" cy="5064"/>
          </a:xfrm>
        </p:grpSpPr>
        <p:sp>
          <p:nvSpPr>
            <p:cNvPr id="4" name="Rectangle 10"/>
            <p:cNvSpPr/>
            <p:nvPr/>
          </p:nvSpPr>
          <p:spPr>
            <a:xfrm>
              <a:off x="10666" y="816"/>
              <a:ext cx="7191" cy="1299"/>
            </a:xfrm>
            <a:prstGeom prst="rect">
              <a:avLst/>
            </a:prstGeom>
            <a:solidFill>
              <a:srgbClr val="E09878"/>
            </a:solidFill>
            <a:ln w="9525">
              <a:noFill/>
            </a:ln>
          </p:spPr>
          <p:txBody>
            <a:bodyPr lIns="121920" tIns="60960" rIns="121920" bIns="60960" anchor="t" anchorCtr="0"/>
            <a:p>
              <a:endParaRPr lang="zh-CN" altLang="en-US" sz="2400" dirty="0"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0"/>
            <p:cNvSpPr txBox="1"/>
            <p:nvPr/>
          </p:nvSpPr>
          <p:spPr>
            <a:xfrm>
              <a:off x="11860" y="1006"/>
              <a:ext cx="5710" cy="9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32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2020</a:t>
              </a:r>
              <a:r>
                <a:rPr lang="zh-CN" altLang="en-US" sz="32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</a:t>
              </a:r>
              <a:r>
                <a:rPr lang="en-US" altLang="zh-CN" sz="32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4</a:t>
              </a:r>
              <a:r>
                <a:rPr lang="zh-CN" altLang="en-US" sz="32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月</a:t>
              </a:r>
              <a:endPara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13" name="文本框 116"/>
            <p:cNvSpPr txBox="1"/>
            <p:nvPr/>
          </p:nvSpPr>
          <p:spPr>
            <a:xfrm>
              <a:off x="10750" y="2115"/>
              <a:ext cx="7022" cy="3765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p>
              <a:pPr indent="0">
                <a:lnSpc>
                  <a:spcPct val="150000"/>
                </a:lnSpc>
                <a:buFont typeface="Wingdings" panose="05000000000000000000" pitchFamily="2" charset="2"/>
                <a:buNone/>
              </a:pPr>
              <a:r>
                <a:rPr lang="en-US" altLang="zh-CN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“</a:t>
              </a:r>
              <a:r>
                <a:rPr lang="zh-CN" altLang="en-US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一降</a:t>
              </a:r>
              <a:r>
                <a:rPr lang="en-US" altLang="zh-CN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”</a:t>
              </a:r>
              <a:endParaRPr lang="en-US" altLang="zh-CN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indent="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altLang="zh-CN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普通门诊起付线标准降低</a:t>
              </a:r>
              <a:r>
                <a:rPr lang="en-US" altLang="zh-CN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50</a:t>
              </a:r>
              <a:r>
                <a:rPr lang="zh-CN" altLang="en-US" sz="2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元</a:t>
              </a:r>
              <a:endPara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  <a:p>
              <a:pPr indent="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endParaRPr lang="zh-CN" altLang="en-US" sz="2000" dirty="0">
                <a:latin typeface="Calibri" panose="020F0502020204030204" pitchFamily="34" charset="0"/>
                <a:ea typeface="微软雅黑" panose="020B0503020204020204" pitchFamily="34" charset="-122"/>
                <a:sym typeface="+mn-ea"/>
              </a:endParaRPr>
            </a:p>
            <a:p>
              <a:pPr indent="0">
                <a:lnSpc>
                  <a:spcPct val="150000"/>
                </a:lnSpc>
                <a:buFont typeface="Wingdings" panose="05000000000000000000" pitchFamily="2" charset="2"/>
                <a:buNone/>
              </a:pPr>
              <a:endParaRPr lang="zh-CN" altLang="en-US" sz="2000" dirty="0">
                <a:latin typeface="Calibri" panose="020F0502020204030204" pitchFamily="34" charset="0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2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9399905" y="6609715"/>
            <a:ext cx="136461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b="1" spc="300">
                <a:solidFill>
                  <a:schemeClr val="tx1">
                    <a:lumMod val="75000"/>
                    <a:lumOff val="25000"/>
                  </a:schemeClr>
                </a:solidFill>
              </a:rPr>
              <a:t>添加标题</a:t>
            </a:r>
            <a:endParaRPr lang="zh-CN" altLang="en-US" sz="2000" b="1" spc="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38885" y="21971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spc="3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慢病健康管理医保支持做法</a:t>
            </a:r>
            <a:endParaRPr lang="zh-CN" altLang="en-US" sz="2800" b="1" spc="300">
              <a:solidFill>
                <a:schemeClr val="tx1">
                  <a:lumMod val="75000"/>
                  <a:lumOff val="25000"/>
                </a:schemeClr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92555" y="897890"/>
            <a:ext cx="110674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8305"/>
            <a:r>
              <a:rPr lang="zh-CN" sz="3200" b="1">
                <a:solidFill>
                  <a:schemeClr val="accent1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赋能赋权赋利家庭医生，做实做细做优慢病患者健康管理</a:t>
            </a:r>
            <a:endParaRPr lang="zh-CN" altLang="en-US" sz="3200" b="1">
              <a:solidFill>
                <a:schemeClr val="accent1"/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1020536" y="863111"/>
            <a:ext cx="812800" cy="843343"/>
            <a:chOff x="5695466" y="654839"/>
            <a:chExt cx="7916198" cy="8213668"/>
          </a:xfrm>
        </p:grpSpPr>
        <p:sp>
          <p:nvSpPr>
            <p:cNvPr id="86" name="椭圆 85"/>
            <p:cNvSpPr/>
            <p:nvPr>
              <p:custDataLst>
                <p:tags r:id="rId2"/>
              </p:custDataLst>
            </p:nvPr>
          </p:nvSpPr>
          <p:spPr>
            <a:xfrm>
              <a:off x="5695466" y="654839"/>
              <a:ext cx="5389875" cy="5389873"/>
            </a:xfrm>
            <a:prstGeom prst="ellipse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>
              <p:custDataLst>
                <p:tags r:id="rId3"/>
              </p:custDataLst>
            </p:nvPr>
          </p:nvSpPr>
          <p:spPr>
            <a:xfrm>
              <a:off x="9318673" y="990599"/>
              <a:ext cx="4292991" cy="4292991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>
              <p:custDataLst>
                <p:tags r:id="rId4"/>
              </p:custDataLst>
            </p:nvPr>
          </p:nvSpPr>
          <p:spPr>
            <a:xfrm>
              <a:off x="10519962" y="4651845"/>
              <a:ext cx="2645052" cy="2645052"/>
            </a:xfrm>
            <a:prstGeom prst="ellipse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>
              <p:custDataLst>
                <p:tags r:id="rId5"/>
              </p:custDataLst>
            </p:nvPr>
          </p:nvSpPr>
          <p:spPr>
            <a:xfrm>
              <a:off x="6938889" y="4575516"/>
              <a:ext cx="4292991" cy="4292991"/>
            </a:xfrm>
            <a:prstGeom prst="ellipse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906520" y="1544955"/>
            <a:ext cx="58553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27000"/>
            <a:r>
              <a:rPr 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推进慢病专家下沉基层</a:t>
            </a:r>
            <a:endParaRPr lang="zh-CN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66565" y="2475865"/>
            <a:ext cx="736282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27000" algn="ctr"/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《扬州市二、三级医院医师参与家庭医生签约服务实施方案》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150" y="2128520"/>
            <a:ext cx="4038600" cy="434340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6" name="文本框 5"/>
          <p:cNvSpPr txBox="1"/>
          <p:nvPr/>
        </p:nvSpPr>
        <p:spPr>
          <a:xfrm>
            <a:off x="4885690" y="3634740"/>
            <a:ext cx="6743700" cy="233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514350" indent="-514350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二三级医院医生签约服务给予每人每天</a:t>
            </a:r>
            <a:r>
              <a:rPr 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500</a:t>
            </a:r>
            <a:r>
              <a:rPr 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元的额外补助</a:t>
            </a:r>
            <a:endParaRPr 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514350" indent="-514350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二三级医院专家号源、住院床位一周</a:t>
            </a:r>
            <a:r>
              <a:rPr 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前优先开放给家庭医生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17" y="2147919"/>
            <a:ext cx="3081111" cy="275810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91193" y="2614770"/>
            <a:ext cx="923330" cy="1741715"/>
          </a:xfrm>
          <a:prstGeom prst="rect">
            <a:avLst/>
          </a:prstGeom>
          <a:noFill/>
          <a:scene3d>
            <a:camera prst="perspectiveContrastingRightFacing">
              <a:rot lat="20718072" lon="19408034" rev="757777"/>
            </a:camera>
            <a:lightRig rig="flat" dir="t"/>
          </a:scene3d>
        </p:spPr>
        <p:txBody>
          <a:bodyPr vert="eaVert" wrap="square" rtlCol="0">
            <a:spAutoFit/>
          </a:bodyPr>
          <a:lstStyle/>
          <a:p>
            <a:r>
              <a:rPr lang="zh-CN" altLang="en-US" sz="4800" b="1" spc="300">
                <a:solidFill>
                  <a:schemeClr val="accent1"/>
                </a:solidFill>
              </a:rPr>
              <a:t>目录</a:t>
            </a:r>
            <a:endParaRPr lang="zh-CN" altLang="en-US" sz="4800" b="1" spc="300">
              <a:solidFill>
                <a:schemeClr val="accent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94717" y="2660807"/>
            <a:ext cx="369332" cy="1273402"/>
          </a:xfrm>
          <a:prstGeom prst="rect">
            <a:avLst/>
          </a:prstGeom>
          <a:noFill/>
          <a:scene3d>
            <a:camera prst="perspectiveContrastingRightFacing">
              <a:rot lat="20718072" lon="19408034" rev="757777"/>
            </a:camera>
            <a:lightRig rig="flat" dir="t"/>
          </a:scene3d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200" b="1" spc="300">
                <a:solidFill>
                  <a:schemeClr val="accent1"/>
                </a:solidFill>
              </a:rPr>
              <a:t>CONTENTS</a:t>
            </a:r>
            <a:endParaRPr lang="zh-CN" altLang="en-US" sz="1200" b="1" spc="300">
              <a:solidFill>
                <a:schemeClr val="accent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33357" y="0"/>
            <a:ext cx="6558643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1" name="组合 90"/>
          <p:cNvGrpSpPr/>
          <p:nvPr/>
        </p:nvGrpSpPr>
        <p:grpSpPr>
          <a:xfrm>
            <a:off x="5124202" y="2250737"/>
            <a:ext cx="720670" cy="642272"/>
            <a:chOff x="4438248" y="1649887"/>
            <a:chExt cx="720670" cy="642272"/>
          </a:xfrm>
        </p:grpSpPr>
        <p:sp>
          <p:nvSpPr>
            <p:cNvPr id="92" name="圆角矩形 91"/>
            <p:cNvSpPr/>
            <p:nvPr/>
          </p:nvSpPr>
          <p:spPr>
            <a:xfrm>
              <a:off x="4460144" y="1649887"/>
              <a:ext cx="673167" cy="642272"/>
            </a:xfrm>
            <a:prstGeom prst="roundRect">
              <a:avLst>
                <a:gd name="adj" fmla="val 11351"/>
              </a:avLst>
            </a:prstGeom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4438248" y="1739863"/>
              <a:ext cx="72067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</a:rPr>
                <a:t>01</a:t>
              </a:r>
              <a:endParaRPr lang="zh-CN" alt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5124202" y="3215960"/>
            <a:ext cx="720670" cy="642272"/>
            <a:chOff x="4438248" y="2615110"/>
            <a:chExt cx="720670" cy="642272"/>
          </a:xfrm>
        </p:grpSpPr>
        <p:sp>
          <p:nvSpPr>
            <p:cNvPr id="95" name="圆角矩形 94"/>
            <p:cNvSpPr/>
            <p:nvPr/>
          </p:nvSpPr>
          <p:spPr>
            <a:xfrm>
              <a:off x="4460144" y="2615110"/>
              <a:ext cx="673167" cy="642272"/>
            </a:xfrm>
            <a:prstGeom prst="roundRect">
              <a:avLst>
                <a:gd name="adj" fmla="val 11351"/>
              </a:avLst>
            </a:prstGeom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4438248" y="2709794"/>
              <a:ext cx="72067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</a:rPr>
                <a:t>02</a:t>
              </a:r>
              <a:endParaRPr lang="zh-CN" alt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5124202" y="4181183"/>
            <a:ext cx="720670" cy="642272"/>
            <a:chOff x="4438248" y="3580333"/>
            <a:chExt cx="720670" cy="642272"/>
          </a:xfrm>
        </p:grpSpPr>
        <p:sp>
          <p:nvSpPr>
            <p:cNvPr id="98" name="圆角矩形 97"/>
            <p:cNvSpPr/>
            <p:nvPr/>
          </p:nvSpPr>
          <p:spPr>
            <a:xfrm>
              <a:off x="4460144" y="3580333"/>
              <a:ext cx="673167" cy="642272"/>
            </a:xfrm>
            <a:prstGeom prst="roundRect">
              <a:avLst>
                <a:gd name="adj" fmla="val 11351"/>
              </a:avLst>
            </a:prstGeom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4438248" y="3676085"/>
              <a:ext cx="72067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</a:rPr>
                <a:t>03</a:t>
              </a:r>
              <a:endParaRPr lang="zh-CN" altLang="en-US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106" name="文本框 105"/>
          <p:cNvSpPr txBox="1"/>
          <p:nvPr/>
        </p:nvSpPr>
        <p:spPr>
          <a:xfrm>
            <a:off x="6104890" y="2340610"/>
            <a:ext cx="40201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>
                <a:solidFill>
                  <a:schemeClr val="bg1"/>
                </a:solidFill>
              </a:rPr>
              <a:t>扬州市基层卫生健康</a:t>
            </a:r>
            <a:r>
              <a:rPr lang="zh-CN" altLang="en-US" sz="2400" b="1" spc="300">
                <a:solidFill>
                  <a:schemeClr val="bg1"/>
                </a:solidFill>
              </a:rPr>
              <a:t>概况</a:t>
            </a:r>
            <a:endParaRPr lang="zh-CN" altLang="en-US" sz="2400" b="1" spc="300">
              <a:solidFill>
                <a:schemeClr val="bg1"/>
              </a:solidFill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6104890" y="3249930"/>
            <a:ext cx="44640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>
                <a:solidFill>
                  <a:schemeClr val="bg1"/>
                </a:solidFill>
              </a:rPr>
              <a:t>慢病健康管理医保支持</a:t>
            </a:r>
            <a:r>
              <a:rPr lang="zh-CN" altLang="en-US" sz="2400" b="1" spc="300">
                <a:solidFill>
                  <a:schemeClr val="bg1"/>
                </a:solidFill>
              </a:rPr>
              <a:t>做法</a:t>
            </a:r>
            <a:endParaRPr lang="zh-CN" altLang="en-US" sz="2400" b="1" spc="300">
              <a:solidFill>
                <a:schemeClr val="bg1"/>
              </a:solidFill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6104890" y="4212590"/>
            <a:ext cx="3276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>
                <a:solidFill>
                  <a:schemeClr val="bg1"/>
                </a:solidFill>
              </a:rPr>
              <a:t>慢病健康管理</a:t>
            </a:r>
            <a:r>
              <a:rPr lang="zh-CN" altLang="en-US" sz="2400" b="1" spc="300">
                <a:solidFill>
                  <a:schemeClr val="bg1"/>
                </a:solidFill>
              </a:rPr>
              <a:t>成效</a:t>
            </a:r>
            <a:endParaRPr lang="zh-CN" altLang="en-US" sz="2400" b="1" spc="3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  <p:bldLst>
      <p:bldP spid="4" grpId="0"/>
      <p:bldP spid="8" grpId="0"/>
      <p:bldP spid="106" grpId="0"/>
      <p:bldP spid="107" grpId="0"/>
      <p:bldP spid="10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2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9399905" y="6609715"/>
            <a:ext cx="136461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b="1" spc="300">
                <a:solidFill>
                  <a:schemeClr val="tx1">
                    <a:lumMod val="75000"/>
                    <a:lumOff val="25000"/>
                  </a:schemeClr>
                </a:solidFill>
              </a:rPr>
              <a:t>添加标题</a:t>
            </a:r>
            <a:endParaRPr lang="zh-CN" altLang="en-US" sz="2000" b="1" spc="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38885" y="21971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spc="3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慢病健康管理医保支持做法</a:t>
            </a:r>
            <a:endParaRPr lang="zh-CN" altLang="en-US" sz="2800" b="1" spc="300">
              <a:solidFill>
                <a:schemeClr val="tx1">
                  <a:lumMod val="75000"/>
                  <a:lumOff val="25000"/>
                </a:schemeClr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92555" y="971550"/>
            <a:ext cx="110674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8305"/>
            <a:r>
              <a:rPr lang="zh-CN" sz="3200" b="1">
                <a:solidFill>
                  <a:schemeClr val="accent1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赋能赋权赋利家庭医生，做实做细做优慢病患者健康管理</a:t>
            </a:r>
            <a:endParaRPr lang="zh-CN" altLang="en-US" sz="3200" b="1">
              <a:solidFill>
                <a:schemeClr val="accent1"/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1020536" y="863111"/>
            <a:ext cx="812800" cy="843343"/>
            <a:chOff x="5695466" y="654839"/>
            <a:chExt cx="7916198" cy="8213668"/>
          </a:xfrm>
        </p:grpSpPr>
        <p:sp>
          <p:nvSpPr>
            <p:cNvPr id="86" name="椭圆 85"/>
            <p:cNvSpPr/>
            <p:nvPr>
              <p:custDataLst>
                <p:tags r:id="rId2"/>
              </p:custDataLst>
            </p:nvPr>
          </p:nvSpPr>
          <p:spPr>
            <a:xfrm>
              <a:off x="5695466" y="654839"/>
              <a:ext cx="5389875" cy="5389873"/>
            </a:xfrm>
            <a:prstGeom prst="ellipse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>
              <p:custDataLst>
                <p:tags r:id="rId3"/>
              </p:custDataLst>
            </p:nvPr>
          </p:nvSpPr>
          <p:spPr>
            <a:xfrm>
              <a:off x="9318673" y="990599"/>
              <a:ext cx="4292991" cy="4292991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>
              <p:custDataLst>
                <p:tags r:id="rId4"/>
              </p:custDataLst>
            </p:nvPr>
          </p:nvSpPr>
          <p:spPr>
            <a:xfrm>
              <a:off x="10519962" y="4651845"/>
              <a:ext cx="2645052" cy="2645052"/>
            </a:xfrm>
            <a:prstGeom prst="ellipse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>
              <p:custDataLst>
                <p:tags r:id="rId5"/>
              </p:custDataLst>
            </p:nvPr>
          </p:nvSpPr>
          <p:spPr>
            <a:xfrm>
              <a:off x="6938889" y="4575516"/>
              <a:ext cx="4292991" cy="4292991"/>
            </a:xfrm>
            <a:prstGeom prst="ellipse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499995" y="1931670"/>
            <a:ext cx="76155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27000"/>
            <a:r>
              <a:rPr 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提供长处方满足慢病患者长期服药需求</a:t>
            </a:r>
            <a:endParaRPr lang="zh-CN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9560" y="3078480"/>
            <a:ext cx="11738610" cy="2159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p>
            <a:pPr indent="408305" algn="ctr">
              <a:lnSpc>
                <a:spcPct val="140000"/>
              </a:lnSpc>
            </a:pPr>
            <a:r>
              <a:rPr 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临床诊断明确、用药方案稳定、病情控制稳定慢病患者</a:t>
            </a:r>
            <a:endParaRPr lang="zh-CN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08305" algn="ctr">
              <a:lnSpc>
                <a:spcPct val="140000"/>
              </a:lnSpc>
            </a:pPr>
            <a:r>
              <a:rPr 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实施长处方制度，一般为</a:t>
            </a:r>
            <a:r>
              <a:rPr 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周</a:t>
            </a:r>
            <a:endParaRPr lang="zh-CN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08305" algn="ctr">
              <a:lnSpc>
                <a:spcPct val="140000"/>
              </a:lnSpc>
            </a:pPr>
            <a:r>
              <a:rPr 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医保不对单张处方的数量、金额限制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2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MH_Other_19"/>
          <p:cNvSpPr/>
          <p:nvPr>
            <p:custDataLst>
              <p:tags r:id="rId1"/>
            </p:custDataLst>
          </p:nvPr>
        </p:nvSpPr>
        <p:spPr bwMode="auto">
          <a:xfrm rot="17971100">
            <a:off x="3975147" y="2161873"/>
            <a:ext cx="2247115" cy="982655"/>
          </a:xfrm>
          <a:custGeom>
            <a:avLst/>
            <a:gdLst>
              <a:gd name="T0" fmla="*/ 1855 w 1855"/>
              <a:gd name="T1" fmla="*/ 808 h 808"/>
              <a:gd name="T2" fmla="*/ 473 w 1855"/>
              <a:gd name="T3" fmla="*/ 0 h 808"/>
              <a:gd name="T4" fmla="*/ 0 w 1855"/>
              <a:gd name="T5" fmla="*/ 808 h 808"/>
              <a:gd name="T6" fmla="*/ 1855 w 1855"/>
              <a:gd name="T7" fmla="*/ 808 h 808"/>
              <a:gd name="connsiteX0" fmla="*/ 9981 w 9981"/>
              <a:gd name="connsiteY0" fmla="*/ 10024 h 10024"/>
              <a:gd name="connsiteX1" fmla="*/ 2550 w 9981"/>
              <a:gd name="connsiteY1" fmla="*/ 0 h 10024"/>
              <a:gd name="connsiteX2" fmla="*/ 0 w 9981"/>
              <a:gd name="connsiteY2" fmla="*/ 10000 h 10024"/>
              <a:gd name="connsiteX3" fmla="*/ 9981 w 9981"/>
              <a:gd name="connsiteY3" fmla="*/ 10024 h 1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1" h="10024">
                <a:moveTo>
                  <a:pt x="9981" y="10024"/>
                </a:moveTo>
                <a:lnTo>
                  <a:pt x="2550" y="0"/>
                </a:lnTo>
                <a:lnTo>
                  <a:pt x="0" y="10000"/>
                </a:lnTo>
                <a:lnTo>
                  <a:pt x="9981" y="1002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360000" rIns="324000" bIns="0"/>
          <a:lstStyle/>
          <a:p>
            <a:pPr algn="ctr">
              <a:defRPr/>
            </a:pPr>
            <a:r>
              <a:rPr lang="en-US" altLang="zh-CN" sz="2400" b="1" kern="0">
                <a:solidFill>
                  <a:prstClr val="white"/>
                </a:solidFill>
                <a:ea typeface="Kozuka Mincho Pr6N H" panose="02020900000000000000" pitchFamily="18" charset="-128"/>
              </a:rPr>
              <a:t>01</a:t>
            </a:r>
            <a:endParaRPr lang="zh-CN" altLang="en-US" sz="2400" b="1" kern="0">
              <a:solidFill>
                <a:prstClr val="white"/>
              </a:solidFill>
              <a:ea typeface="Kozuka Mincho Pr6N H" panose="02020900000000000000" pitchFamily="18" charset="-128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935803" y="4929594"/>
            <a:ext cx="1302888" cy="629485"/>
            <a:chOff x="3935803" y="4929594"/>
            <a:chExt cx="1302888" cy="629485"/>
          </a:xfrm>
        </p:grpSpPr>
        <p:cxnSp>
          <p:nvCxnSpPr>
            <p:cNvPr id="18" name="MH_Other_1"/>
            <p:cNvCxnSpPr/>
            <p:nvPr>
              <p:custDataLst>
                <p:tags r:id="rId2"/>
              </p:custDataLst>
            </p:nvPr>
          </p:nvCxnSpPr>
          <p:spPr bwMode="auto">
            <a:xfrm flipH="1">
              <a:off x="3935803" y="4929594"/>
              <a:ext cx="0" cy="629485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26" name="MH_Other_2"/>
            <p:cNvCxnSpPr/>
            <p:nvPr>
              <p:custDataLst>
                <p:tags r:id="rId3"/>
              </p:custDataLst>
            </p:nvPr>
          </p:nvCxnSpPr>
          <p:spPr bwMode="auto">
            <a:xfrm>
              <a:off x="3935803" y="5231527"/>
              <a:ext cx="1302888" cy="0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</p:grpSp>
      <p:grpSp>
        <p:nvGrpSpPr>
          <p:cNvPr id="5" name="组合 4"/>
          <p:cNvGrpSpPr/>
          <p:nvPr/>
        </p:nvGrpSpPr>
        <p:grpSpPr>
          <a:xfrm>
            <a:off x="7366866" y="3535212"/>
            <a:ext cx="882011" cy="629485"/>
            <a:chOff x="7366866" y="3535212"/>
            <a:chExt cx="882011" cy="629485"/>
          </a:xfrm>
        </p:grpSpPr>
        <p:cxnSp>
          <p:nvCxnSpPr>
            <p:cNvPr id="27" name="MH_Other_4"/>
            <p:cNvCxnSpPr/>
            <p:nvPr>
              <p:custDataLst>
                <p:tags r:id="rId4"/>
              </p:custDataLst>
            </p:nvPr>
          </p:nvCxnSpPr>
          <p:spPr bwMode="auto">
            <a:xfrm flipH="1">
              <a:off x="8248876" y="3535212"/>
              <a:ext cx="0" cy="629485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28" name="MH_Other_5"/>
            <p:cNvCxnSpPr/>
            <p:nvPr>
              <p:custDataLst>
                <p:tags r:id="rId5"/>
              </p:custDataLst>
            </p:nvPr>
          </p:nvCxnSpPr>
          <p:spPr bwMode="auto">
            <a:xfrm flipH="1">
              <a:off x="7366866" y="3837144"/>
              <a:ext cx="882011" cy="0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</p:grpSp>
      <p:grpSp>
        <p:nvGrpSpPr>
          <p:cNvPr id="4" name="组合 3"/>
          <p:cNvGrpSpPr/>
          <p:nvPr/>
        </p:nvGrpSpPr>
        <p:grpSpPr>
          <a:xfrm>
            <a:off x="6936838" y="2113380"/>
            <a:ext cx="1312038" cy="629485"/>
            <a:chOff x="6936838" y="2113380"/>
            <a:chExt cx="1312038" cy="629485"/>
          </a:xfrm>
        </p:grpSpPr>
        <p:cxnSp>
          <p:nvCxnSpPr>
            <p:cNvPr id="29" name="MH_Other_6"/>
            <p:cNvCxnSpPr/>
            <p:nvPr>
              <p:custDataLst>
                <p:tags r:id="rId6"/>
              </p:custDataLst>
            </p:nvPr>
          </p:nvCxnSpPr>
          <p:spPr bwMode="auto">
            <a:xfrm flipH="1">
              <a:off x="8248876" y="2113380"/>
              <a:ext cx="0" cy="629485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30" name="MH_Other_7"/>
            <p:cNvCxnSpPr/>
            <p:nvPr>
              <p:custDataLst>
                <p:tags r:id="rId7"/>
              </p:custDataLst>
            </p:nvPr>
          </p:nvCxnSpPr>
          <p:spPr bwMode="auto">
            <a:xfrm flipH="1">
              <a:off x="6936838" y="2415314"/>
              <a:ext cx="1304719" cy="0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</p:grpSp>
      <p:grpSp>
        <p:nvGrpSpPr>
          <p:cNvPr id="6" name="组合 5"/>
          <p:cNvGrpSpPr/>
          <p:nvPr/>
        </p:nvGrpSpPr>
        <p:grpSpPr>
          <a:xfrm>
            <a:off x="6944157" y="4929594"/>
            <a:ext cx="1304719" cy="629485"/>
            <a:chOff x="6944157" y="4929594"/>
            <a:chExt cx="1304719" cy="629485"/>
          </a:xfrm>
        </p:grpSpPr>
        <p:cxnSp>
          <p:nvCxnSpPr>
            <p:cNvPr id="31" name="MH_Other_8"/>
            <p:cNvCxnSpPr/>
            <p:nvPr>
              <p:custDataLst>
                <p:tags r:id="rId8"/>
              </p:custDataLst>
            </p:nvPr>
          </p:nvCxnSpPr>
          <p:spPr bwMode="auto">
            <a:xfrm flipH="1">
              <a:off x="8248876" y="4929594"/>
              <a:ext cx="0" cy="629485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32" name="MH_Other_9"/>
            <p:cNvCxnSpPr/>
            <p:nvPr>
              <p:custDataLst>
                <p:tags r:id="rId9"/>
              </p:custDataLst>
            </p:nvPr>
          </p:nvCxnSpPr>
          <p:spPr bwMode="auto">
            <a:xfrm flipH="1">
              <a:off x="6944157" y="5231527"/>
              <a:ext cx="1304719" cy="0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</p:grpSp>
      <p:grpSp>
        <p:nvGrpSpPr>
          <p:cNvPr id="7" name="组合 6"/>
          <p:cNvGrpSpPr/>
          <p:nvPr/>
        </p:nvGrpSpPr>
        <p:grpSpPr>
          <a:xfrm>
            <a:off x="3935803" y="3535212"/>
            <a:ext cx="882013" cy="629485"/>
            <a:chOff x="3935803" y="3535212"/>
            <a:chExt cx="882013" cy="629485"/>
          </a:xfrm>
        </p:grpSpPr>
        <p:cxnSp>
          <p:nvCxnSpPr>
            <p:cNvPr id="33" name="MH_Other_10"/>
            <p:cNvCxnSpPr/>
            <p:nvPr>
              <p:custDataLst>
                <p:tags r:id="rId10"/>
              </p:custDataLst>
            </p:nvPr>
          </p:nvCxnSpPr>
          <p:spPr bwMode="auto">
            <a:xfrm flipH="1">
              <a:off x="3935803" y="3535212"/>
              <a:ext cx="0" cy="629485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34" name="MH_Other_11"/>
            <p:cNvCxnSpPr/>
            <p:nvPr>
              <p:custDataLst>
                <p:tags r:id="rId11"/>
              </p:custDataLst>
            </p:nvPr>
          </p:nvCxnSpPr>
          <p:spPr bwMode="auto">
            <a:xfrm>
              <a:off x="3935805" y="3837144"/>
              <a:ext cx="882011" cy="0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</p:grpSp>
      <p:sp>
        <p:nvSpPr>
          <p:cNvPr id="35" name="MH_Other_12"/>
          <p:cNvSpPr/>
          <p:nvPr>
            <p:custDataLst>
              <p:tags r:id="rId12"/>
            </p:custDataLst>
          </p:nvPr>
        </p:nvSpPr>
        <p:spPr bwMode="auto">
          <a:xfrm>
            <a:off x="5504029" y="1913923"/>
            <a:ext cx="2256265" cy="984485"/>
          </a:xfrm>
          <a:custGeom>
            <a:avLst/>
            <a:gdLst>
              <a:gd name="T0" fmla="*/ 1855 w 1855"/>
              <a:gd name="T1" fmla="*/ 808 h 808"/>
              <a:gd name="T2" fmla="*/ 473 w 1855"/>
              <a:gd name="T3" fmla="*/ 0 h 808"/>
              <a:gd name="T4" fmla="*/ 0 w 1855"/>
              <a:gd name="T5" fmla="*/ 808 h 808"/>
              <a:gd name="T6" fmla="*/ 1855 w 1855"/>
              <a:gd name="T7" fmla="*/ 808 h 808"/>
              <a:gd name="connsiteX0" fmla="*/ 10022 w 10022"/>
              <a:gd name="connsiteY0" fmla="*/ 10050 h 10050"/>
              <a:gd name="connsiteX1" fmla="*/ 2550 w 10022"/>
              <a:gd name="connsiteY1" fmla="*/ 0 h 10050"/>
              <a:gd name="connsiteX2" fmla="*/ 0 w 10022"/>
              <a:gd name="connsiteY2" fmla="*/ 10000 h 10050"/>
              <a:gd name="connsiteX3" fmla="*/ 10022 w 10022"/>
              <a:gd name="connsiteY3" fmla="*/ 10050 h 1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22" h="10050">
                <a:moveTo>
                  <a:pt x="10022" y="10050"/>
                </a:moveTo>
                <a:lnTo>
                  <a:pt x="2550" y="0"/>
                </a:lnTo>
                <a:lnTo>
                  <a:pt x="0" y="10000"/>
                </a:lnTo>
                <a:lnTo>
                  <a:pt x="10022" y="1005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0" tIns="360000" rIns="324000" bIns="0"/>
          <a:lstStyle/>
          <a:p>
            <a:pPr algn="ctr">
              <a:defRPr/>
            </a:pPr>
            <a:r>
              <a:rPr lang="en-US" altLang="zh-CN" sz="2400" b="1" kern="0">
                <a:solidFill>
                  <a:prstClr val="white"/>
                </a:solidFill>
                <a:ea typeface="Kozuka Mincho Pr6N H" panose="02020900000000000000" pitchFamily="18" charset="-128"/>
              </a:rPr>
              <a:t>02</a:t>
            </a:r>
            <a:endParaRPr lang="zh-CN" altLang="en-US" sz="2400" b="1" kern="0">
              <a:solidFill>
                <a:prstClr val="white"/>
              </a:solidFill>
              <a:ea typeface="Kozuka Mincho Pr6N H" panose="02020900000000000000" pitchFamily="18" charset="-128"/>
            </a:endParaRPr>
          </a:p>
        </p:txBody>
      </p:sp>
      <p:sp>
        <p:nvSpPr>
          <p:cNvPr id="36" name="MH_Other_13"/>
          <p:cNvSpPr/>
          <p:nvPr>
            <p:custDataLst>
              <p:tags r:id="rId13"/>
            </p:custDataLst>
          </p:nvPr>
        </p:nvSpPr>
        <p:spPr bwMode="auto">
          <a:xfrm rot="3569734">
            <a:off x="6487598" y="3129889"/>
            <a:ext cx="2259925" cy="980826"/>
          </a:xfrm>
          <a:custGeom>
            <a:avLst/>
            <a:gdLst>
              <a:gd name="T0" fmla="*/ 1855 w 1855"/>
              <a:gd name="T1" fmla="*/ 808 h 808"/>
              <a:gd name="T2" fmla="*/ 473 w 1855"/>
              <a:gd name="T3" fmla="*/ 0 h 808"/>
              <a:gd name="T4" fmla="*/ 0 w 1855"/>
              <a:gd name="T5" fmla="*/ 808 h 808"/>
              <a:gd name="T6" fmla="*/ 1855 w 1855"/>
              <a:gd name="T7" fmla="*/ 808 h 808"/>
              <a:gd name="connsiteX0" fmla="*/ 10037 w 10037"/>
              <a:gd name="connsiteY0" fmla="*/ 10000 h 10000"/>
              <a:gd name="connsiteX1" fmla="*/ 2587 w 10037"/>
              <a:gd name="connsiteY1" fmla="*/ 0 h 10000"/>
              <a:gd name="connsiteX2" fmla="*/ 0 w 10037"/>
              <a:gd name="connsiteY2" fmla="*/ 9949 h 10000"/>
              <a:gd name="connsiteX3" fmla="*/ 10037 w 10037"/>
              <a:gd name="connsiteY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7" h="10000">
                <a:moveTo>
                  <a:pt x="10037" y="10000"/>
                </a:moveTo>
                <a:lnTo>
                  <a:pt x="2587" y="0"/>
                </a:lnTo>
                <a:lnTo>
                  <a:pt x="0" y="9949"/>
                </a:lnTo>
                <a:lnTo>
                  <a:pt x="10037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360000" rIns="324000" bIns="0"/>
          <a:lstStyle/>
          <a:p>
            <a:pPr algn="ctr">
              <a:defRPr/>
            </a:pPr>
            <a:r>
              <a:rPr lang="en-US" altLang="zh-CN" sz="2400" b="1" kern="0">
                <a:solidFill>
                  <a:prstClr val="white"/>
                </a:solidFill>
                <a:ea typeface="Kozuka Mincho Pr6N H" panose="02020900000000000000" pitchFamily="18" charset="-128"/>
              </a:rPr>
              <a:t>03</a:t>
            </a:r>
            <a:endParaRPr lang="zh-CN" altLang="en-US" sz="2400" b="1" kern="0">
              <a:solidFill>
                <a:prstClr val="white"/>
              </a:solidFill>
              <a:ea typeface="Kozuka Mincho Pr6N H" panose="02020900000000000000" pitchFamily="18" charset="-128"/>
            </a:endParaRPr>
          </a:p>
        </p:txBody>
      </p:sp>
      <p:sp>
        <p:nvSpPr>
          <p:cNvPr id="37" name="MH_Other_14"/>
          <p:cNvSpPr/>
          <p:nvPr>
            <p:custDataLst>
              <p:tags r:id="rId14"/>
            </p:custDataLst>
          </p:nvPr>
        </p:nvSpPr>
        <p:spPr bwMode="auto">
          <a:xfrm rot="7171573">
            <a:off x="5941374" y="4596554"/>
            <a:ext cx="2250775" cy="984486"/>
          </a:xfrm>
          <a:custGeom>
            <a:avLst/>
            <a:gdLst>
              <a:gd name="T0" fmla="*/ 1855 w 1855"/>
              <a:gd name="T1" fmla="*/ 808 h 808"/>
              <a:gd name="T2" fmla="*/ 473 w 1855"/>
              <a:gd name="T3" fmla="*/ 0 h 808"/>
              <a:gd name="T4" fmla="*/ 0 w 1855"/>
              <a:gd name="T5" fmla="*/ 808 h 808"/>
              <a:gd name="T6" fmla="*/ 1855 w 1855"/>
              <a:gd name="T7" fmla="*/ 808 h 808"/>
              <a:gd name="connsiteX0" fmla="*/ 10000 w 10000"/>
              <a:gd name="connsiteY0" fmla="*/ 10029 h 10029"/>
              <a:gd name="connsiteX1" fmla="*/ 2503 w 10000"/>
              <a:gd name="connsiteY1" fmla="*/ 0 h 10029"/>
              <a:gd name="connsiteX2" fmla="*/ 0 w 10000"/>
              <a:gd name="connsiteY2" fmla="*/ 10029 h 10029"/>
              <a:gd name="connsiteX3" fmla="*/ 10000 w 10000"/>
              <a:gd name="connsiteY3" fmla="*/ 10029 h 1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29">
                <a:moveTo>
                  <a:pt x="10000" y="10029"/>
                </a:moveTo>
                <a:lnTo>
                  <a:pt x="2503" y="0"/>
                </a:lnTo>
                <a:lnTo>
                  <a:pt x="0" y="10029"/>
                </a:lnTo>
                <a:lnTo>
                  <a:pt x="10000" y="1002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0" tIns="360000" rIns="324000" bIns="0"/>
          <a:lstStyle/>
          <a:p>
            <a:pPr algn="ctr">
              <a:defRPr/>
            </a:pPr>
            <a:r>
              <a:rPr lang="en-US" altLang="zh-CN" sz="2400" b="1" kern="0">
                <a:solidFill>
                  <a:prstClr val="white"/>
                </a:solidFill>
                <a:ea typeface="Kozuka Mincho Pr6N H" panose="02020900000000000000" pitchFamily="18" charset="-128"/>
              </a:rPr>
              <a:t>04</a:t>
            </a:r>
            <a:endParaRPr lang="zh-CN" altLang="en-US" sz="2400" b="1" kern="0">
              <a:solidFill>
                <a:prstClr val="white"/>
              </a:solidFill>
              <a:ea typeface="Kozuka Mincho Pr6N H" panose="02020900000000000000" pitchFamily="18" charset="-128"/>
            </a:endParaRPr>
          </a:p>
        </p:txBody>
      </p:sp>
      <p:sp>
        <p:nvSpPr>
          <p:cNvPr id="38" name="MH_Other_15"/>
          <p:cNvSpPr/>
          <p:nvPr>
            <p:custDataLst>
              <p:tags r:id="rId15"/>
            </p:custDataLst>
          </p:nvPr>
        </p:nvSpPr>
        <p:spPr bwMode="auto">
          <a:xfrm rot="10800000">
            <a:off x="4415237" y="4830780"/>
            <a:ext cx="2232477" cy="995465"/>
          </a:xfrm>
          <a:custGeom>
            <a:avLst/>
            <a:gdLst>
              <a:gd name="T0" fmla="*/ 1855 w 1855"/>
              <a:gd name="T1" fmla="*/ 808 h 808"/>
              <a:gd name="T2" fmla="*/ 473 w 1855"/>
              <a:gd name="T3" fmla="*/ 0 h 808"/>
              <a:gd name="T4" fmla="*/ 0 w 1855"/>
              <a:gd name="T5" fmla="*/ 808 h 808"/>
              <a:gd name="T6" fmla="*/ 1855 w 1855"/>
              <a:gd name="T7" fmla="*/ 808 h 808"/>
              <a:gd name="connsiteX0" fmla="*/ 10000 w 10000"/>
              <a:gd name="connsiteY0" fmla="*/ 10049 h 10099"/>
              <a:gd name="connsiteX1" fmla="*/ 2507 w 10000"/>
              <a:gd name="connsiteY1" fmla="*/ 0 h 10099"/>
              <a:gd name="connsiteX2" fmla="*/ 0 w 10000"/>
              <a:gd name="connsiteY2" fmla="*/ 10099 h 10099"/>
              <a:gd name="connsiteX3" fmla="*/ 10000 w 10000"/>
              <a:gd name="connsiteY3" fmla="*/ 10049 h 1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99">
                <a:moveTo>
                  <a:pt x="10000" y="10049"/>
                </a:moveTo>
                <a:lnTo>
                  <a:pt x="2507" y="0"/>
                </a:lnTo>
                <a:lnTo>
                  <a:pt x="0" y="10099"/>
                </a:lnTo>
                <a:lnTo>
                  <a:pt x="10000" y="100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360000" rIns="324000" bIns="0"/>
          <a:lstStyle/>
          <a:p>
            <a:pPr algn="ctr">
              <a:defRPr/>
            </a:pPr>
            <a:r>
              <a:rPr lang="en-US" altLang="zh-CN" sz="2400" b="1" kern="0">
                <a:solidFill>
                  <a:prstClr val="white"/>
                </a:solidFill>
                <a:ea typeface="Kozuka Mincho Pr6N H" panose="02020900000000000000" pitchFamily="18" charset="-128"/>
              </a:rPr>
              <a:t>05</a:t>
            </a:r>
            <a:endParaRPr lang="zh-CN" altLang="en-US" sz="2400" b="1" kern="0">
              <a:solidFill>
                <a:prstClr val="white"/>
              </a:solidFill>
              <a:ea typeface="Kozuka Mincho Pr6N H" panose="02020900000000000000" pitchFamily="18" charset="-128"/>
            </a:endParaRPr>
          </a:p>
        </p:txBody>
      </p:sp>
      <p:sp>
        <p:nvSpPr>
          <p:cNvPr id="39" name="MH_Other_16"/>
          <p:cNvSpPr/>
          <p:nvPr>
            <p:custDataLst>
              <p:tags r:id="rId16"/>
            </p:custDataLst>
          </p:nvPr>
        </p:nvSpPr>
        <p:spPr bwMode="auto">
          <a:xfrm rot="14345172">
            <a:off x="3433499" y="3622133"/>
            <a:ext cx="2256264" cy="984486"/>
          </a:xfrm>
          <a:custGeom>
            <a:avLst/>
            <a:gdLst>
              <a:gd name="T0" fmla="*/ 1855 w 1855"/>
              <a:gd name="T1" fmla="*/ 808 h 808"/>
              <a:gd name="T2" fmla="*/ 473 w 1855"/>
              <a:gd name="T3" fmla="*/ 0 h 808"/>
              <a:gd name="T4" fmla="*/ 0 w 1855"/>
              <a:gd name="T5" fmla="*/ 808 h 808"/>
              <a:gd name="T6" fmla="*/ 1855 w 1855"/>
              <a:gd name="T7" fmla="*/ 808 h 808"/>
              <a:gd name="connsiteX0" fmla="*/ 10022 w 10022"/>
              <a:gd name="connsiteY0" fmla="*/ 10043 h 10043"/>
              <a:gd name="connsiteX1" fmla="*/ 2583 w 10022"/>
              <a:gd name="connsiteY1" fmla="*/ 0 h 10043"/>
              <a:gd name="connsiteX2" fmla="*/ 0 w 10022"/>
              <a:gd name="connsiteY2" fmla="*/ 9838 h 10043"/>
              <a:gd name="connsiteX3" fmla="*/ 10022 w 10022"/>
              <a:gd name="connsiteY3" fmla="*/ 10043 h 1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22" h="10043">
                <a:moveTo>
                  <a:pt x="10022" y="10043"/>
                </a:moveTo>
                <a:lnTo>
                  <a:pt x="2583" y="0"/>
                </a:lnTo>
                <a:lnTo>
                  <a:pt x="0" y="9838"/>
                </a:lnTo>
                <a:lnTo>
                  <a:pt x="10022" y="1004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0" tIns="360000" rIns="324000" bIns="0"/>
          <a:lstStyle/>
          <a:p>
            <a:pPr algn="ctr">
              <a:defRPr/>
            </a:pPr>
            <a:r>
              <a:rPr lang="en-US" altLang="zh-CN" sz="2400" b="1" kern="0">
                <a:solidFill>
                  <a:prstClr val="white"/>
                </a:solidFill>
                <a:ea typeface="Kozuka Mincho Pr6N H" panose="02020900000000000000" pitchFamily="18" charset="-128"/>
              </a:rPr>
              <a:t>06</a:t>
            </a:r>
            <a:endParaRPr lang="zh-CN" altLang="en-US" sz="2400" b="1" kern="0">
              <a:solidFill>
                <a:prstClr val="white"/>
              </a:solidFill>
              <a:ea typeface="Kozuka Mincho Pr6N H" panose="02020900000000000000" pitchFamily="18" charset="-128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935803" y="2113380"/>
            <a:ext cx="1302888" cy="629485"/>
            <a:chOff x="3935803" y="2113380"/>
            <a:chExt cx="1302888" cy="629485"/>
          </a:xfrm>
        </p:grpSpPr>
        <p:cxnSp>
          <p:nvCxnSpPr>
            <p:cNvPr id="40" name="MH_Other_17"/>
            <p:cNvCxnSpPr/>
            <p:nvPr>
              <p:custDataLst>
                <p:tags r:id="rId17"/>
              </p:custDataLst>
            </p:nvPr>
          </p:nvCxnSpPr>
          <p:spPr bwMode="auto">
            <a:xfrm flipH="1">
              <a:off x="3935803" y="2113380"/>
              <a:ext cx="0" cy="629485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41" name="MH_Other_18"/>
            <p:cNvCxnSpPr/>
            <p:nvPr>
              <p:custDataLst>
                <p:tags r:id="rId18"/>
              </p:custDataLst>
            </p:nvPr>
          </p:nvCxnSpPr>
          <p:spPr bwMode="auto">
            <a:xfrm>
              <a:off x="3935803" y="2415314"/>
              <a:ext cx="1302888" cy="0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</p:grpSp>
      <p:sp>
        <p:nvSpPr>
          <p:cNvPr id="50" name="矩形 49"/>
          <p:cNvSpPr/>
          <p:nvPr/>
        </p:nvSpPr>
        <p:spPr>
          <a:xfrm>
            <a:off x="8460105" y="1768475"/>
            <a:ext cx="176530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zh-CN" altLang="en-US" sz="28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家医签约</a:t>
            </a:r>
            <a:endParaRPr lang="zh-CN" altLang="en-US" sz="2800" b="1" spc="30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460105" y="3169285"/>
            <a:ext cx="176530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zh-CN" altLang="en-US" sz="28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综合管理</a:t>
            </a:r>
            <a:endParaRPr lang="zh-CN" altLang="en-US" sz="2800" b="1" spc="30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960245" y="1768475"/>
            <a:ext cx="176530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zh-CN" altLang="en-US" sz="28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基本公卫</a:t>
            </a:r>
            <a:endParaRPr lang="zh-CN" altLang="en-US" sz="2800" b="1" spc="30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1960245" y="3169285"/>
            <a:ext cx="176530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zh-CN" altLang="en-US" sz="28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基层协同</a:t>
            </a:r>
            <a:endParaRPr lang="zh-CN" altLang="en-US" sz="2800" b="1" spc="30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1169035" y="4611370"/>
            <a:ext cx="255651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zh-CN" altLang="en-US" sz="28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健康档案应用</a:t>
            </a:r>
            <a:endParaRPr lang="zh-CN" altLang="en-US" sz="2800" b="1" spc="30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9"/>
            </p:custDataLst>
          </p:nvPr>
        </p:nvSpPr>
        <p:spPr>
          <a:xfrm>
            <a:off x="1238885" y="219710"/>
            <a:ext cx="53054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spc="3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慢病健康管理医保支持做法</a:t>
            </a:r>
            <a:endParaRPr lang="zh-CN" altLang="en-US" sz="2800" b="1" spc="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0" name="文本框 99"/>
          <p:cNvSpPr txBox="1"/>
          <p:nvPr>
            <p:custDataLst>
              <p:tags r:id="rId20"/>
            </p:custDataLst>
          </p:nvPr>
        </p:nvSpPr>
        <p:spPr>
          <a:xfrm>
            <a:off x="1392555" y="971550"/>
            <a:ext cx="110674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8305"/>
            <a:r>
              <a:rPr lang="zh-CN" sz="3200" b="1">
                <a:solidFill>
                  <a:schemeClr val="accent1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数字支撑慢病管理，推进基层卫生信息区域一体化</a:t>
            </a:r>
            <a:endParaRPr lang="zh-CN" sz="3200" b="1">
              <a:solidFill>
                <a:schemeClr val="accent1"/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1020536" y="863111"/>
            <a:ext cx="812800" cy="843343"/>
            <a:chOff x="5695466" y="654839"/>
            <a:chExt cx="7916198" cy="8213668"/>
          </a:xfrm>
        </p:grpSpPr>
        <p:sp>
          <p:nvSpPr>
            <p:cNvPr id="86" name="椭圆 85"/>
            <p:cNvSpPr/>
            <p:nvPr>
              <p:custDataLst>
                <p:tags r:id="rId21"/>
              </p:custDataLst>
            </p:nvPr>
          </p:nvSpPr>
          <p:spPr>
            <a:xfrm>
              <a:off x="5695466" y="654839"/>
              <a:ext cx="5389875" cy="5389873"/>
            </a:xfrm>
            <a:prstGeom prst="ellipse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>
              <p:custDataLst>
                <p:tags r:id="rId22"/>
              </p:custDataLst>
            </p:nvPr>
          </p:nvSpPr>
          <p:spPr>
            <a:xfrm>
              <a:off x="9318673" y="990599"/>
              <a:ext cx="4292991" cy="4292991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>
              <p:custDataLst>
                <p:tags r:id="rId23"/>
              </p:custDataLst>
            </p:nvPr>
          </p:nvSpPr>
          <p:spPr>
            <a:xfrm>
              <a:off x="10519962" y="4651845"/>
              <a:ext cx="2645052" cy="2645052"/>
            </a:xfrm>
            <a:prstGeom prst="ellipse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>
              <p:custDataLst>
                <p:tags r:id="rId24"/>
              </p:custDataLst>
            </p:nvPr>
          </p:nvSpPr>
          <p:spPr>
            <a:xfrm>
              <a:off x="6938889" y="4575516"/>
              <a:ext cx="4292991" cy="4292991"/>
            </a:xfrm>
            <a:prstGeom prst="ellipse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>
            <p:custDataLst>
              <p:tags r:id="rId25"/>
            </p:custDataLst>
          </p:nvPr>
        </p:nvSpPr>
        <p:spPr>
          <a:xfrm>
            <a:off x="4946650" y="3465830"/>
            <a:ext cx="2292350" cy="13087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27000" algn="ctr">
              <a:lnSpc>
                <a:spcPct val="110000"/>
              </a:lnSpc>
            </a:pPr>
            <a:r>
              <a:rPr lang="zh-CN" sz="2400" b="1">
                <a:solidFill>
                  <a:schemeClr val="accent1"/>
                </a:solidFill>
                <a:effectLst/>
                <a:latin typeface="方正小标宋简体" panose="02000000000000000000" charset="-122"/>
                <a:ea typeface="方正小标宋简体" panose="02000000000000000000" charset="-122"/>
              </a:rPr>
              <a:t>打造基层卫生区域一体化平台</a:t>
            </a:r>
            <a:endParaRPr lang="zh-CN" sz="2400" b="1">
              <a:solidFill>
                <a:schemeClr val="accent1"/>
              </a:solidFill>
              <a:effectLst/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9" name="矩形 8"/>
          <p:cNvSpPr/>
          <p:nvPr>
            <p:custDataLst>
              <p:tags r:id="rId26"/>
            </p:custDataLst>
          </p:nvPr>
        </p:nvSpPr>
        <p:spPr>
          <a:xfrm>
            <a:off x="8597265" y="4611370"/>
            <a:ext cx="1765300" cy="521970"/>
          </a:xfrm>
          <a:prstGeom prst="rect">
            <a:avLst/>
          </a:prstGeom>
        </p:spPr>
        <p:txBody>
          <a:bodyPr wrap="none">
            <a:spAutoFit/>
          </a:bodyPr>
          <a:p>
            <a:pPr algn="l">
              <a:defRPr/>
            </a:pPr>
            <a:r>
              <a:rPr lang="zh-CN" altLang="en-US" sz="28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分级诊疗</a:t>
            </a:r>
            <a:endParaRPr lang="zh-CN" altLang="en-US" sz="2800" b="1" spc="30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  <p:bldLst>
      <p:bldP spid="16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2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9399905" y="6609715"/>
            <a:ext cx="136461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b="1" spc="300">
                <a:solidFill>
                  <a:schemeClr val="tx1">
                    <a:lumMod val="75000"/>
                    <a:lumOff val="25000"/>
                  </a:schemeClr>
                </a:solidFill>
              </a:rPr>
              <a:t>添加标题</a:t>
            </a:r>
            <a:endParaRPr lang="zh-CN" altLang="en-US" sz="2000" b="1" spc="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38885" y="21971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spc="3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慢病健康管理医保支持做法</a:t>
            </a:r>
            <a:endParaRPr lang="zh-CN" altLang="en-US" sz="2800" b="1" spc="300">
              <a:solidFill>
                <a:schemeClr val="tx1">
                  <a:lumMod val="75000"/>
                  <a:lumOff val="25000"/>
                </a:schemeClr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92555" y="971550"/>
            <a:ext cx="110674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8305"/>
            <a:r>
              <a:rPr lang="zh-CN" sz="3200" b="1">
                <a:solidFill>
                  <a:schemeClr val="accent1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数字支撑慢病管理，推进基层卫生信息区域一体化</a:t>
            </a:r>
            <a:endParaRPr lang="zh-CN" sz="3200" b="1">
              <a:solidFill>
                <a:schemeClr val="accent1"/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1020536" y="863111"/>
            <a:ext cx="812800" cy="843343"/>
            <a:chOff x="5695466" y="654839"/>
            <a:chExt cx="7916198" cy="8213668"/>
          </a:xfrm>
        </p:grpSpPr>
        <p:sp>
          <p:nvSpPr>
            <p:cNvPr id="86" name="椭圆 85"/>
            <p:cNvSpPr/>
            <p:nvPr>
              <p:custDataLst>
                <p:tags r:id="rId2"/>
              </p:custDataLst>
            </p:nvPr>
          </p:nvSpPr>
          <p:spPr>
            <a:xfrm>
              <a:off x="5695466" y="654839"/>
              <a:ext cx="5389875" cy="5389873"/>
            </a:xfrm>
            <a:prstGeom prst="ellipse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>
              <p:custDataLst>
                <p:tags r:id="rId3"/>
              </p:custDataLst>
            </p:nvPr>
          </p:nvSpPr>
          <p:spPr>
            <a:xfrm>
              <a:off x="9318673" y="990599"/>
              <a:ext cx="4292991" cy="4292991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>
              <p:custDataLst>
                <p:tags r:id="rId4"/>
              </p:custDataLst>
            </p:nvPr>
          </p:nvSpPr>
          <p:spPr>
            <a:xfrm>
              <a:off x="10519962" y="4651845"/>
              <a:ext cx="2645052" cy="2645052"/>
            </a:xfrm>
            <a:prstGeom prst="ellipse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>
              <p:custDataLst>
                <p:tags r:id="rId5"/>
              </p:custDataLst>
            </p:nvPr>
          </p:nvSpPr>
          <p:spPr>
            <a:xfrm>
              <a:off x="6938889" y="4575516"/>
              <a:ext cx="4292991" cy="4292991"/>
            </a:xfrm>
            <a:prstGeom prst="ellipse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152775" y="1706245"/>
            <a:ext cx="58553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27000"/>
            <a:r>
              <a:rPr 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打造基层卫生区域一体化平台</a:t>
            </a:r>
            <a:endParaRPr lang="zh-CN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90600" y="2408555"/>
            <a:ext cx="10045700" cy="3747135"/>
            <a:chOff x="1073090" y="1986000"/>
            <a:chExt cx="10045820" cy="38041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L 形 3"/>
            <p:cNvSpPr/>
            <p:nvPr>
              <p:custDataLst>
                <p:tags r:id="rId6"/>
              </p:custDataLst>
            </p:nvPr>
          </p:nvSpPr>
          <p:spPr>
            <a:xfrm>
              <a:off x="1073090" y="4914900"/>
              <a:ext cx="5022909" cy="875231"/>
            </a:xfrm>
            <a:prstGeom prst="corner">
              <a:avLst>
                <a:gd name="adj1" fmla="val 9196"/>
                <a:gd name="adj2" fmla="val 919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L 形 30"/>
            <p:cNvSpPr/>
            <p:nvPr>
              <p:custDataLst>
                <p:tags r:id="rId7"/>
              </p:custDataLst>
            </p:nvPr>
          </p:nvSpPr>
          <p:spPr>
            <a:xfrm flipH="1">
              <a:off x="5924550" y="4927823"/>
              <a:ext cx="5194360" cy="860945"/>
            </a:xfrm>
            <a:prstGeom prst="corner">
              <a:avLst>
                <a:gd name="adj1" fmla="val 9196"/>
                <a:gd name="adj2" fmla="val 919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L 形 32"/>
            <p:cNvSpPr/>
            <p:nvPr>
              <p:custDataLst>
                <p:tags r:id="rId8"/>
              </p:custDataLst>
            </p:nvPr>
          </p:nvSpPr>
          <p:spPr>
            <a:xfrm flipV="1">
              <a:off x="1073091" y="1986000"/>
              <a:ext cx="3905250" cy="928650"/>
            </a:xfrm>
            <a:prstGeom prst="corner">
              <a:avLst>
                <a:gd name="adj1" fmla="val 9196"/>
                <a:gd name="adj2" fmla="val 919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L 形 33"/>
            <p:cNvSpPr/>
            <p:nvPr>
              <p:custDataLst>
                <p:tags r:id="rId9"/>
              </p:custDataLst>
            </p:nvPr>
          </p:nvSpPr>
          <p:spPr>
            <a:xfrm flipH="1" flipV="1">
              <a:off x="7213660" y="1998518"/>
              <a:ext cx="3905250" cy="916132"/>
            </a:xfrm>
            <a:prstGeom prst="corner">
              <a:avLst>
                <a:gd name="adj1" fmla="val 9196"/>
                <a:gd name="adj2" fmla="val 919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238885" y="2709545"/>
            <a:ext cx="9728200" cy="31921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457200" indent="-457200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健康档案归口家庭医生管理，居民签约后，健康档案及时动态更新维护，归口家庭医生相对独立管理</a:t>
            </a:r>
            <a:endParaRPr lang="zh-CN" sz="2800" b="1">
              <a:latin typeface="楷体" panose="02010609060101010101" charset="-122"/>
              <a:ea typeface="楷体" panose="02010609060101010101" charset="-122"/>
            </a:endParaRPr>
          </a:p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endParaRPr lang="zh-CN" sz="2800" b="1">
              <a:latin typeface="楷体" panose="02010609060101010101" charset="-122"/>
              <a:ea typeface="楷体" panose="02010609060101010101" charset="-122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家庭医生以居民身份证号为唯一校验索引，及时、准确归集和整理签约居民基本信息、健康体检、检查检验、诊疗记录和随访服务等信息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2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38885" y="21971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spc="3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慢病健康管理医保支持做法</a:t>
            </a:r>
            <a:endParaRPr lang="zh-CN" altLang="en-US" sz="2800" b="1" spc="300">
              <a:solidFill>
                <a:schemeClr val="tx1">
                  <a:lumMod val="75000"/>
                  <a:lumOff val="25000"/>
                </a:schemeClr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1392555" y="971550"/>
            <a:ext cx="110674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8305"/>
            <a:r>
              <a:rPr lang="zh-CN" sz="3200" b="1">
                <a:solidFill>
                  <a:schemeClr val="accent1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数字支撑慢病管理，推进基层卫生信息区域一体化</a:t>
            </a:r>
            <a:endParaRPr lang="zh-CN" sz="3200" b="1">
              <a:solidFill>
                <a:schemeClr val="accent1"/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1020536" y="863111"/>
            <a:ext cx="812800" cy="843343"/>
            <a:chOff x="5695466" y="654839"/>
            <a:chExt cx="7916198" cy="8213668"/>
          </a:xfrm>
        </p:grpSpPr>
        <p:sp>
          <p:nvSpPr>
            <p:cNvPr id="86" name="椭圆 85"/>
            <p:cNvSpPr/>
            <p:nvPr>
              <p:custDataLst>
                <p:tags r:id="rId3"/>
              </p:custDataLst>
            </p:nvPr>
          </p:nvSpPr>
          <p:spPr>
            <a:xfrm>
              <a:off x="5695466" y="654839"/>
              <a:ext cx="5389875" cy="5389873"/>
            </a:xfrm>
            <a:prstGeom prst="ellipse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>
              <p:custDataLst>
                <p:tags r:id="rId4"/>
              </p:custDataLst>
            </p:nvPr>
          </p:nvSpPr>
          <p:spPr>
            <a:xfrm>
              <a:off x="9318673" y="990599"/>
              <a:ext cx="4292991" cy="4292991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>
              <p:custDataLst>
                <p:tags r:id="rId5"/>
              </p:custDataLst>
            </p:nvPr>
          </p:nvSpPr>
          <p:spPr>
            <a:xfrm>
              <a:off x="10519962" y="4651845"/>
              <a:ext cx="2645052" cy="2645052"/>
            </a:xfrm>
            <a:prstGeom prst="ellipse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>
              <p:custDataLst>
                <p:tags r:id="rId6"/>
              </p:custDataLst>
            </p:nvPr>
          </p:nvSpPr>
          <p:spPr>
            <a:xfrm>
              <a:off x="6938889" y="4575516"/>
              <a:ext cx="4292991" cy="4292991"/>
            </a:xfrm>
            <a:prstGeom prst="ellipse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2580005" y="1784985"/>
            <a:ext cx="74199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27000"/>
            <a:r>
              <a:rPr 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建立慢病患者健康档案“随身带”项目</a:t>
            </a:r>
            <a:endParaRPr lang="zh-CN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9" name="组合 7"/>
          <p:cNvGrpSpPr/>
          <p:nvPr/>
        </p:nvGrpSpPr>
        <p:grpSpPr bwMode="auto">
          <a:xfrm>
            <a:off x="138430" y="4625340"/>
            <a:ext cx="1694815" cy="1940560"/>
            <a:chOff x="4319517" y="2581349"/>
            <a:chExt cx="3345032" cy="3099743"/>
          </a:xfrm>
        </p:grpSpPr>
        <p:sp>
          <p:nvSpPr>
            <p:cNvPr id="6" name="菱形 5"/>
            <p:cNvSpPr/>
            <p:nvPr>
              <p:custDataLst>
                <p:tags r:id="rId8"/>
              </p:custDataLst>
            </p:nvPr>
          </p:nvSpPr>
          <p:spPr bwMode="auto">
            <a:xfrm>
              <a:off x="4450439" y="3186500"/>
              <a:ext cx="3154338" cy="2494592"/>
            </a:xfrm>
            <a:prstGeom prst="diamond">
              <a:avLst/>
            </a:prstGeom>
            <a:solidFill>
              <a:srgbClr val="466267">
                <a:alpha val="55000"/>
              </a:srgbClr>
            </a:solidFill>
            <a:ln>
              <a:noFill/>
            </a:ln>
            <a:scene3d>
              <a:camera prst="orthographicFront">
                <a:rot lat="30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菱形 6"/>
            <p:cNvSpPr/>
            <p:nvPr>
              <p:custDataLst>
                <p:tags r:id="rId9"/>
              </p:custDataLst>
            </p:nvPr>
          </p:nvSpPr>
          <p:spPr bwMode="auto">
            <a:xfrm>
              <a:off x="4414864" y="3035355"/>
              <a:ext cx="3154338" cy="2494592"/>
            </a:xfrm>
            <a:prstGeom prst="diamond">
              <a:avLst/>
            </a:prstGeom>
            <a:solidFill>
              <a:schemeClr val="bg1">
                <a:lumMod val="65000"/>
                <a:alpha val="69804"/>
              </a:schemeClr>
            </a:solidFill>
            <a:ln>
              <a:noFill/>
            </a:ln>
            <a:scene3d>
              <a:camera prst="orthographicFront">
                <a:rot lat="30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菱形 11"/>
            <p:cNvSpPr/>
            <p:nvPr>
              <p:custDataLst>
                <p:tags r:id="rId10"/>
              </p:custDataLst>
            </p:nvPr>
          </p:nvSpPr>
          <p:spPr bwMode="auto">
            <a:xfrm>
              <a:off x="4414864" y="2815649"/>
              <a:ext cx="3154338" cy="2494593"/>
            </a:xfrm>
            <a:prstGeom prst="diamond">
              <a:avLst/>
            </a:prstGeom>
            <a:solidFill>
              <a:schemeClr val="accent3">
                <a:lumMod val="60000"/>
                <a:lumOff val="40000"/>
                <a:alpha val="69804"/>
              </a:schemeClr>
            </a:solidFill>
            <a:ln>
              <a:noFill/>
            </a:ln>
            <a:effectLst>
              <a:outerShdw blurRad="241300" dist="38100" dir="5400000" sx="105000" sy="105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30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菱形 12"/>
            <p:cNvSpPr/>
            <p:nvPr>
              <p:custDataLst>
                <p:tags r:id="rId11"/>
              </p:custDataLst>
            </p:nvPr>
          </p:nvSpPr>
          <p:spPr bwMode="auto">
            <a:xfrm>
              <a:off x="4319517" y="2581349"/>
              <a:ext cx="3345032" cy="2585947"/>
            </a:xfrm>
            <a:prstGeom prst="diamond">
              <a:avLst/>
            </a:prstGeom>
            <a:solidFill>
              <a:srgbClr val="660066">
                <a:alpha val="82000"/>
              </a:srgbClr>
            </a:solidFill>
            <a:ln>
              <a:noFill/>
            </a:ln>
            <a:scene3d>
              <a:camera prst="orthographicFront">
                <a:rot lat="30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16" name="肘形连接符 31"/>
          <p:cNvCxnSpPr/>
          <p:nvPr>
            <p:custDataLst>
              <p:tags r:id="rId12"/>
            </p:custDataLst>
          </p:nvPr>
        </p:nvCxnSpPr>
        <p:spPr bwMode="auto">
          <a:xfrm rot="10800000" flipV="1">
            <a:off x="1020445" y="4520565"/>
            <a:ext cx="2417445" cy="363855"/>
          </a:xfrm>
          <a:prstGeom prst="bentConnector3">
            <a:avLst>
              <a:gd name="adj1" fmla="val 99557"/>
            </a:avLst>
          </a:prstGeom>
          <a:ln w="28575">
            <a:headEnd type="triangle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35" name="组合 7"/>
          <p:cNvGrpSpPr/>
          <p:nvPr/>
        </p:nvGrpSpPr>
        <p:grpSpPr bwMode="auto">
          <a:xfrm>
            <a:off x="3437890" y="3360420"/>
            <a:ext cx="1694815" cy="1977390"/>
            <a:chOff x="4319517" y="2581349"/>
            <a:chExt cx="3345032" cy="3099743"/>
          </a:xfrm>
        </p:grpSpPr>
        <p:sp>
          <p:nvSpPr>
            <p:cNvPr id="36" name="菱形 35"/>
            <p:cNvSpPr/>
            <p:nvPr>
              <p:custDataLst>
                <p:tags r:id="rId13"/>
              </p:custDataLst>
            </p:nvPr>
          </p:nvSpPr>
          <p:spPr bwMode="auto">
            <a:xfrm>
              <a:off x="4450439" y="3186500"/>
              <a:ext cx="3154338" cy="2494592"/>
            </a:xfrm>
            <a:prstGeom prst="diamond">
              <a:avLst/>
            </a:prstGeom>
            <a:solidFill>
              <a:srgbClr val="466267">
                <a:alpha val="55000"/>
              </a:srgbClr>
            </a:solidFill>
            <a:ln>
              <a:noFill/>
            </a:ln>
            <a:scene3d>
              <a:camera prst="orthographicFront">
                <a:rot lat="30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eaLnBrk="1" hangingPunct="1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菱形 36"/>
            <p:cNvSpPr/>
            <p:nvPr>
              <p:custDataLst>
                <p:tags r:id="rId14"/>
              </p:custDataLst>
            </p:nvPr>
          </p:nvSpPr>
          <p:spPr bwMode="auto">
            <a:xfrm>
              <a:off x="4414864" y="3035355"/>
              <a:ext cx="3154338" cy="2494592"/>
            </a:xfrm>
            <a:prstGeom prst="diamond">
              <a:avLst/>
            </a:prstGeom>
            <a:solidFill>
              <a:schemeClr val="bg1">
                <a:lumMod val="65000"/>
                <a:alpha val="69804"/>
              </a:schemeClr>
            </a:solidFill>
            <a:ln>
              <a:noFill/>
            </a:ln>
            <a:scene3d>
              <a:camera prst="orthographicFront">
                <a:rot lat="30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eaLnBrk="1" hangingPunct="1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菱形 40"/>
            <p:cNvSpPr/>
            <p:nvPr>
              <p:custDataLst>
                <p:tags r:id="rId15"/>
              </p:custDataLst>
            </p:nvPr>
          </p:nvSpPr>
          <p:spPr bwMode="auto">
            <a:xfrm>
              <a:off x="4414864" y="2815649"/>
              <a:ext cx="3154338" cy="2494593"/>
            </a:xfrm>
            <a:prstGeom prst="diamond">
              <a:avLst/>
            </a:prstGeom>
            <a:solidFill>
              <a:schemeClr val="accent3">
                <a:lumMod val="60000"/>
                <a:lumOff val="40000"/>
                <a:alpha val="69804"/>
              </a:schemeClr>
            </a:solidFill>
            <a:ln>
              <a:noFill/>
            </a:ln>
            <a:effectLst>
              <a:outerShdw blurRad="241300" dist="38100" dir="5400000" sx="105000" sy="105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30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eaLnBrk="1" hangingPunct="1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菱形 41"/>
            <p:cNvSpPr/>
            <p:nvPr>
              <p:custDataLst>
                <p:tags r:id="rId16"/>
              </p:custDataLst>
            </p:nvPr>
          </p:nvSpPr>
          <p:spPr bwMode="auto">
            <a:xfrm>
              <a:off x="4319517" y="2581349"/>
              <a:ext cx="3345032" cy="2585947"/>
            </a:xfrm>
            <a:prstGeom prst="diamond">
              <a:avLst/>
            </a:prstGeom>
            <a:solidFill>
              <a:srgbClr val="660066">
                <a:alpha val="82000"/>
              </a:srgbClr>
            </a:solidFill>
            <a:ln>
              <a:noFill/>
            </a:ln>
            <a:scene3d>
              <a:camera prst="orthographicFront">
                <a:rot lat="30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eaLnBrk="1" hangingPunct="1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3" name="肘形连接符 31"/>
          <p:cNvCxnSpPr/>
          <p:nvPr>
            <p:custDataLst>
              <p:tags r:id="rId17"/>
            </p:custDataLst>
          </p:nvPr>
        </p:nvCxnSpPr>
        <p:spPr bwMode="auto">
          <a:xfrm rot="10800000" flipV="1">
            <a:off x="4824095" y="3335020"/>
            <a:ext cx="1459230" cy="440690"/>
          </a:xfrm>
          <a:prstGeom prst="bentConnector3">
            <a:avLst>
              <a:gd name="adj1" fmla="val 49956"/>
            </a:avLst>
          </a:prstGeom>
          <a:ln w="28575">
            <a:headEnd type="triangle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5" name="组合 7"/>
          <p:cNvGrpSpPr/>
          <p:nvPr/>
        </p:nvGrpSpPr>
        <p:grpSpPr bwMode="auto">
          <a:xfrm>
            <a:off x="6363335" y="2289810"/>
            <a:ext cx="1694815" cy="1977390"/>
            <a:chOff x="4319517" y="2581349"/>
            <a:chExt cx="3345032" cy="3099743"/>
          </a:xfrm>
        </p:grpSpPr>
        <p:sp>
          <p:nvSpPr>
            <p:cNvPr id="46" name="菱形 45"/>
            <p:cNvSpPr/>
            <p:nvPr>
              <p:custDataLst>
                <p:tags r:id="rId18"/>
              </p:custDataLst>
            </p:nvPr>
          </p:nvSpPr>
          <p:spPr bwMode="auto">
            <a:xfrm>
              <a:off x="4450439" y="3186500"/>
              <a:ext cx="3154338" cy="2494592"/>
            </a:xfrm>
            <a:prstGeom prst="diamond">
              <a:avLst/>
            </a:prstGeom>
            <a:solidFill>
              <a:srgbClr val="466267">
                <a:alpha val="55000"/>
              </a:srgbClr>
            </a:solidFill>
            <a:ln>
              <a:noFill/>
            </a:ln>
            <a:scene3d>
              <a:camera prst="orthographicFront">
                <a:rot lat="30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eaLnBrk="1" hangingPunct="1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菱形 46"/>
            <p:cNvSpPr/>
            <p:nvPr>
              <p:custDataLst>
                <p:tags r:id="rId19"/>
              </p:custDataLst>
            </p:nvPr>
          </p:nvSpPr>
          <p:spPr bwMode="auto">
            <a:xfrm>
              <a:off x="4414864" y="3035355"/>
              <a:ext cx="3154338" cy="2494592"/>
            </a:xfrm>
            <a:prstGeom prst="diamond">
              <a:avLst/>
            </a:prstGeom>
            <a:solidFill>
              <a:schemeClr val="bg1">
                <a:lumMod val="65000"/>
                <a:alpha val="69804"/>
              </a:schemeClr>
            </a:solidFill>
            <a:ln>
              <a:noFill/>
            </a:ln>
            <a:scene3d>
              <a:camera prst="orthographicFront">
                <a:rot lat="30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eaLnBrk="1" hangingPunct="1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菱形 47"/>
            <p:cNvSpPr/>
            <p:nvPr>
              <p:custDataLst>
                <p:tags r:id="rId20"/>
              </p:custDataLst>
            </p:nvPr>
          </p:nvSpPr>
          <p:spPr bwMode="auto">
            <a:xfrm>
              <a:off x="4414864" y="2815649"/>
              <a:ext cx="3154338" cy="2494593"/>
            </a:xfrm>
            <a:prstGeom prst="diamond">
              <a:avLst/>
            </a:prstGeom>
            <a:solidFill>
              <a:schemeClr val="accent3">
                <a:lumMod val="60000"/>
                <a:lumOff val="40000"/>
                <a:alpha val="69804"/>
              </a:schemeClr>
            </a:solidFill>
            <a:ln>
              <a:noFill/>
            </a:ln>
            <a:effectLst>
              <a:outerShdw blurRad="241300" dist="38100" dir="5400000" sx="105000" sy="105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30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eaLnBrk="1" hangingPunct="1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菱形 50"/>
            <p:cNvSpPr/>
            <p:nvPr>
              <p:custDataLst>
                <p:tags r:id="rId21"/>
              </p:custDataLst>
            </p:nvPr>
          </p:nvSpPr>
          <p:spPr bwMode="auto">
            <a:xfrm>
              <a:off x="4319517" y="2581349"/>
              <a:ext cx="3345032" cy="2585947"/>
            </a:xfrm>
            <a:prstGeom prst="diamond">
              <a:avLst/>
            </a:prstGeom>
            <a:solidFill>
              <a:srgbClr val="660066">
                <a:alpha val="82000"/>
              </a:srgbClr>
            </a:solidFill>
            <a:ln>
              <a:noFill/>
            </a:ln>
            <a:scene3d>
              <a:camera prst="orthographicFront">
                <a:rot lat="30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eaLnBrk="1" hangingPunct="1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1784985" y="5487035"/>
            <a:ext cx="595757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27000" algn="ctr"/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同区跨医院病历资料、检查检验、影像资料云存储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,检查结果区域互认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5168265" y="4124325"/>
            <a:ext cx="609155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27000" algn="ctr"/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患者手机随时查询个人电子健康档案、体检报告和影像资料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058150" y="2439035"/>
            <a:ext cx="396113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27000" algn="ctr"/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家庭医生及时动态了解健康状态并干预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2731" y="2898140"/>
            <a:ext cx="4359008" cy="158369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0" y="1752600"/>
            <a:ext cx="12192000" cy="252727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9" name="Text Box 64"/>
          <p:cNvSpPr txBox="1">
            <a:spLocks noChangeArrowheads="1"/>
          </p:cNvSpPr>
          <p:nvPr/>
        </p:nvSpPr>
        <p:spPr bwMode="auto">
          <a:xfrm>
            <a:off x="1513338" y="3428843"/>
            <a:ext cx="2070735" cy="975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三部分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700" b="1" dirty="0">
              <a:solidFill>
                <a:srgbClr val="679E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42815" y="2897505"/>
            <a:ext cx="184785" cy="158432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4742815" y="3272155"/>
            <a:ext cx="7595235" cy="163322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400" b="1" spc="3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慢病健康管理成效</a:t>
            </a:r>
            <a:endParaRPr lang="zh-CN" altLang="en-US" sz="4800" b="1" spc="30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小标宋简体" panose="02000000000000000000" charset="-122"/>
              <a:ea typeface="方正小标宋简体" panose="02000000000000000000" charset="-122"/>
            </a:endParaRPr>
          </a:p>
          <a:p>
            <a:pPr algn="ctr"/>
            <a:endParaRPr lang="zh-CN" altLang="en-US" sz="4800" b="1" spc="30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pic>
        <p:nvPicPr>
          <p:cNvPr id="7185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5400000">
            <a:off x="38735" y="-699770"/>
            <a:ext cx="2536825" cy="2614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32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4" name="组合 53"/>
          <p:cNvGrpSpPr/>
          <p:nvPr/>
        </p:nvGrpSpPr>
        <p:grpSpPr>
          <a:xfrm>
            <a:off x="1205235" y="3101200"/>
            <a:ext cx="2287455" cy="1612750"/>
            <a:chOff x="2104295" y="1151792"/>
            <a:chExt cx="2287455" cy="1612750"/>
          </a:xfrm>
        </p:grpSpPr>
        <p:sp>
          <p:nvSpPr>
            <p:cNvPr id="55" name="矩形 54"/>
            <p:cNvSpPr/>
            <p:nvPr/>
          </p:nvSpPr>
          <p:spPr>
            <a:xfrm>
              <a:off x="2104295" y="1551902"/>
              <a:ext cx="2287455" cy="1212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毕业论文答辩是一种有组织、有准备、有计划、有鉴定的比较正规的审查论文的重要形式</a:t>
              </a:r>
              <a:endParaRPr lang="zh-CN" altLang="en-US" sz="1600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2565784" y="1151792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2000" b="1" spc="300">
                  <a:solidFill>
                    <a:schemeClr val="bg1"/>
                  </a:solidFill>
                </a:rPr>
                <a:t>添加标题</a:t>
              </a:r>
              <a:endParaRPr lang="zh-CN" altLang="en-US" sz="2000" b="1" spc="300">
                <a:solidFill>
                  <a:schemeClr val="bg1"/>
                </a:solidFill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205230" y="24066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spc="3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慢病健康管理成效</a:t>
            </a:r>
            <a:endParaRPr lang="zh-CN" altLang="en-US" sz="2800" b="1" spc="3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小标宋简体" panose="02000000000000000000" charset="-122"/>
              <a:ea typeface="方正小标宋简体" panose="02000000000000000000" charset="-122"/>
              <a:sym typeface="+mn-ea"/>
            </a:endParaRPr>
          </a:p>
        </p:txBody>
      </p:sp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1833245" y="1130935"/>
            <a:ext cx="110674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8305"/>
            <a:r>
              <a:rPr lang="zh-CN" sz="3200" b="1">
                <a:solidFill>
                  <a:schemeClr val="accent1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政策保障更加完善，慢病患者签约积极性大幅提升</a:t>
            </a:r>
            <a:endParaRPr lang="zh-CN" sz="3200" b="1">
              <a:solidFill>
                <a:schemeClr val="accent1"/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1461226" y="1022496"/>
            <a:ext cx="812800" cy="843343"/>
            <a:chOff x="5695466" y="654839"/>
            <a:chExt cx="7916198" cy="8213668"/>
          </a:xfrm>
        </p:grpSpPr>
        <p:sp>
          <p:nvSpPr>
            <p:cNvPr id="86" name="椭圆 85"/>
            <p:cNvSpPr/>
            <p:nvPr>
              <p:custDataLst>
                <p:tags r:id="rId2"/>
              </p:custDataLst>
            </p:nvPr>
          </p:nvSpPr>
          <p:spPr>
            <a:xfrm>
              <a:off x="5695466" y="654839"/>
              <a:ext cx="5389875" cy="5389873"/>
            </a:xfrm>
            <a:prstGeom prst="ellipse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>
              <p:custDataLst>
                <p:tags r:id="rId3"/>
              </p:custDataLst>
            </p:nvPr>
          </p:nvSpPr>
          <p:spPr>
            <a:xfrm>
              <a:off x="9318673" y="990599"/>
              <a:ext cx="4292991" cy="4292991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>
              <p:custDataLst>
                <p:tags r:id="rId4"/>
              </p:custDataLst>
            </p:nvPr>
          </p:nvSpPr>
          <p:spPr>
            <a:xfrm>
              <a:off x="10519962" y="4651845"/>
              <a:ext cx="2645052" cy="2645052"/>
            </a:xfrm>
            <a:prstGeom prst="ellipse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>
              <p:custDataLst>
                <p:tags r:id="rId5"/>
              </p:custDataLst>
            </p:nvPr>
          </p:nvSpPr>
          <p:spPr>
            <a:xfrm>
              <a:off x="6938889" y="4575516"/>
              <a:ext cx="4292991" cy="4292991"/>
            </a:xfrm>
            <a:prstGeom prst="ellipse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9" name="Picture 77" descr="F:\Trabajos\Envato\Graphic River\Mica PPT\mountains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05474" y="5538388"/>
            <a:ext cx="9953775" cy="1063174"/>
          </a:xfrm>
          <a:prstGeom prst="rect">
            <a:avLst/>
          </a:prstGeom>
          <a:noFill/>
          <a:effectLst>
            <a:outerShdw blurRad="292100" sx="109000" sy="109000" algn="ctr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组合 19"/>
          <p:cNvGrpSpPr/>
          <p:nvPr/>
        </p:nvGrpSpPr>
        <p:grpSpPr>
          <a:xfrm>
            <a:off x="1692275" y="4384040"/>
            <a:ext cx="8054340" cy="1546860"/>
            <a:chOff x="1601528" y="1413456"/>
            <a:chExt cx="5864847" cy="2386672"/>
          </a:xfrm>
        </p:grpSpPr>
        <p:cxnSp>
          <p:nvCxnSpPr>
            <p:cNvPr id="21" name="Straight Connector 30"/>
            <p:cNvCxnSpPr/>
            <p:nvPr>
              <p:custDataLst>
                <p:tags r:id="rId9"/>
              </p:custDataLst>
            </p:nvPr>
          </p:nvCxnSpPr>
          <p:spPr>
            <a:xfrm>
              <a:off x="1601528" y="2724944"/>
              <a:ext cx="0" cy="107518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2"/>
            <p:cNvCxnSpPr/>
            <p:nvPr>
              <p:custDataLst>
                <p:tags r:id="rId10"/>
              </p:custDataLst>
            </p:nvPr>
          </p:nvCxnSpPr>
          <p:spPr>
            <a:xfrm>
              <a:off x="4510319" y="2061815"/>
              <a:ext cx="23633" cy="173831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7"/>
            <p:cNvCxnSpPr/>
            <p:nvPr>
              <p:custDataLst>
                <p:tags r:id="rId11"/>
              </p:custDataLst>
            </p:nvPr>
          </p:nvCxnSpPr>
          <p:spPr>
            <a:xfrm>
              <a:off x="7462121" y="1413456"/>
              <a:ext cx="4254" cy="2386672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文本框 58"/>
          <p:cNvSpPr txBox="1"/>
          <p:nvPr>
            <p:custDataLst>
              <p:tags r:id="rId12"/>
            </p:custDataLst>
          </p:nvPr>
        </p:nvSpPr>
        <p:spPr>
          <a:xfrm>
            <a:off x="59690" y="1995170"/>
            <a:ext cx="3432810" cy="23221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 latinLnBrk="0">
              <a:lnSpc>
                <a:spcPct val="130000"/>
              </a:lnSpc>
            </a:pPr>
            <a:r>
              <a:rPr 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2022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年“首诊服务包”签约群众</a:t>
            </a:r>
            <a:r>
              <a:rPr 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48.7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万人，占全人群的</a:t>
            </a:r>
            <a:r>
              <a:rPr 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10.8%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，今年至</a:t>
            </a:r>
            <a:r>
              <a:rPr 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10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月底达</a:t>
            </a:r>
            <a:r>
              <a:rPr 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57.3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万人，占全人群</a:t>
            </a:r>
            <a:r>
              <a:rPr 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12.7%</a:t>
            </a:r>
            <a:endParaRPr lang="zh-CN" altLang="en-US" sz="2400" b="1" dirty="0">
              <a:solidFill>
                <a:srgbClr val="660066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60" name="文本框 59"/>
          <p:cNvSpPr txBox="1"/>
          <p:nvPr>
            <p:custDataLst>
              <p:tags r:id="rId13"/>
            </p:custDataLst>
          </p:nvPr>
        </p:nvSpPr>
        <p:spPr>
          <a:xfrm>
            <a:off x="4049395" y="2357120"/>
            <a:ext cx="3251835" cy="15214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 latinLnBrk="0">
              <a:lnSpc>
                <a:spcPct val="130000"/>
              </a:lnSpc>
            </a:pPr>
            <a:r>
              <a:rPr lang="zh-CN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签约首诊服务包“两病”患者</a:t>
            </a:r>
            <a:r>
              <a:rPr 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35.7</a:t>
            </a:r>
            <a:r>
              <a:rPr lang="zh-CN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万人，占</a:t>
            </a:r>
            <a:r>
              <a:rPr lang="zh-CN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“两病”患者</a:t>
            </a:r>
            <a:r>
              <a:rPr 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73.3%</a:t>
            </a:r>
            <a:endParaRPr lang="zh-CN" altLang="zh-CN" sz="2400" b="1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61" name="文本框 60"/>
          <p:cNvSpPr txBox="1"/>
          <p:nvPr>
            <p:custDataLst>
              <p:tags r:id="rId14"/>
            </p:custDataLst>
          </p:nvPr>
        </p:nvSpPr>
        <p:spPr>
          <a:xfrm>
            <a:off x="8084820" y="2082165"/>
            <a:ext cx="3787140" cy="22352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ctr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首诊服务包群众基层年均诊疗</a:t>
            </a:r>
            <a:r>
              <a:rPr 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6.6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人次，基层诊疗量占比</a:t>
            </a:r>
            <a:r>
              <a:rPr 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63.2%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32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3785826" y="2025365"/>
            <a:ext cx="3852257" cy="3852257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3530023" y="4503859"/>
            <a:ext cx="1373659" cy="1373659"/>
            <a:chOff x="770313" y="3571679"/>
            <a:chExt cx="1373659" cy="1373659"/>
          </a:xfrm>
        </p:grpSpPr>
        <p:sp>
          <p:nvSpPr>
            <p:cNvPr id="17" name="椭圆 16"/>
            <p:cNvSpPr/>
            <p:nvPr/>
          </p:nvSpPr>
          <p:spPr>
            <a:xfrm>
              <a:off x="770313" y="3571679"/>
              <a:ext cx="1373659" cy="1373659"/>
            </a:xfrm>
            <a:prstGeom prst="ellipse">
              <a:avLst/>
            </a:prstGeom>
            <a:solidFill>
              <a:schemeClr val="accent1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47"/>
            <p:cNvSpPr txBox="1"/>
            <p:nvPr/>
          </p:nvSpPr>
          <p:spPr>
            <a:xfrm>
              <a:off x="1137214" y="3843360"/>
              <a:ext cx="5966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ea typeface="造字工房劲黑（非商用）常规体" pitchFamily="50" charset="-122"/>
                </a:rPr>
                <a:t>C</a:t>
              </a:r>
              <a:endParaRPr lang="zh-CN" altLang="en-US" sz="4800" b="1">
                <a:solidFill>
                  <a:schemeClr val="bg1"/>
                </a:solidFill>
                <a:ea typeface="造字工房劲黑（非商用）常规体" pitchFamily="50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427562" y="4880410"/>
            <a:ext cx="1595632" cy="1595632"/>
            <a:chOff x="2269707" y="4660065"/>
            <a:chExt cx="1595632" cy="1595632"/>
          </a:xfrm>
        </p:grpSpPr>
        <p:sp>
          <p:nvSpPr>
            <p:cNvPr id="30" name="椭圆 29"/>
            <p:cNvSpPr/>
            <p:nvPr/>
          </p:nvSpPr>
          <p:spPr>
            <a:xfrm>
              <a:off x="2269707" y="4660065"/>
              <a:ext cx="1595632" cy="1595632"/>
            </a:xfrm>
            <a:prstGeom prst="ellipse">
              <a:avLst/>
            </a:prstGeom>
            <a:solidFill>
              <a:schemeClr val="accent2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TextBox 48"/>
            <p:cNvSpPr txBox="1"/>
            <p:nvPr/>
          </p:nvSpPr>
          <p:spPr>
            <a:xfrm>
              <a:off x="2673853" y="4933439"/>
              <a:ext cx="79380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 b="1">
                  <a:solidFill>
                    <a:schemeClr val="bg1"/>
                  </a:solidFill>
                  <a:ea typeface="造字工房劲黑（非商用）常规体" pitchFamily="50" charset="-122"/>
                </a:rPr>
                <a:t>D</a:t>
              </a:r>
              <a:endParaRPr lang="zh-CN" altLang="en-US" sz="6000" b="1">
                <a:solidFill>
                  <a:schemeClr val="bg1"/>
                </a:solidFill>
                <a:ea typeface="造字工房劲黑（非商用）常规体" pitchFamily="50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372241" y="3113950"/>
            <a:ext cx="944906" cy="944906"/>
            <a:chOff x="1132596" y="2280195"/>
            <a:chExt cx="944906" cy="944906"/>
          </a:xfrm>
        </p:grpSpPr>
        <p:sp>
          <p:nvSpPr>
            <p:cNvPr id="35" name="椭圆 34"/>
            <p:cNvSpPr/>
            <p:nvPr/>
          </p:nvSpPr>
          <p:spPr>
            <a:xfrm>
              <a:off x="1132596" y="2280195"/>
              <a:ext cx="944906" cy="944906"/>
            </a:xfrm>
            <a:prstGeom prst="ellipse">
              <a:avLst/>
            </a:prstGeom>
            <a:solidFill>
              <a:schemeClr val="accent2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TextBox 49"/>
            <p:cNvSpPr txBox="1"/>
            <p:nvPr/>
          </p:nvSpPr>
          <p:spPr>
            <a:xfrm>
              <a:off x="1389391" y="2477075"/>
              <a:ext cx="4651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ea typeface="造字工房劲黑（非商用）常规体" pitchFamily="50" charset="-122"/>
                </a:rPr>
                <a:t>B</a:t>
              </a:r>
              <a:endParaRPr lang="zh-CN" altLang="en-US" sz="3200" b="1">
                <a:solidFill>
                  <a:schemeClr val="bg1"/>
                </a:solidFill>
                <a:ea typeface="造字工房劲黑（非商用）常规体" pitchFamily="50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471045" y="1917383"/>
            <a:ext cx="679496" cy="679496"/>
            <a:chOff x="2073920" y="1697038"/>
            <a:chExt cx="679496" cy="679496"/>
          </a:xfrm>
        </p:grpSpPr>
        <p:sp>
          <p:nvSpPr>
            <p:cNvPr id="37" name="椭圆 36"/>
            <p:cNvSpPr/>
            <p:nvPr/>
          </p:nvSpPr>
          <p:spPr>
            <a:xfrm>
              <a:off x="2073920" y="1697038"/>
              <a:ext cx="679496" cy="679496"/>
            </a:xfrm>
            <a:prstGeom prst="ellipse">
              <a:avLst/>
            </a:prstGeom>
            <a:solidFill>
              <a:schemeClr val="accent1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TextBox 50"/>
            <p:cNvSpPr txBox="1"/>
            <p:nvPr/>
          </p:nvSpPr>
          <p:spPr>
            <a:xfrm>
              <a:off x="2217675" y="1850182"/>
              <a:ext cx="3770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>
                  <a:solidFill>
                    <a:schemeClr val="bg1"/>
                  </a:solidFill>
                  <a:ea typeface="造字工房劲黑（非商用）常规体" pitchFamily="50" charset="-122"/>
                </a:rPr>
                <a:t>A</a:t>
              </a:r>
              <a:endParaRPr lang="zh-CN" altLang="en-US" sz="2000" b="1">
                <a:solidFill>
                  <a:schemeClr val="bg1"/>
                </a:solidFill>
                <a:ea typeface="造字工房劲黑（非商用）常规体" pitchFamily="50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596380" y="2693035"/>
            <a:ext cx="1726565" cy="1811272"/>
            <a:chOff x="4199072" y="2093632"/>
            <a:chExt cx="2176328" cy="2176328"/>
          </a:xfrm>
        </p:grpSpPr>
        <p:sp>
          <p:nvSpPr>
            <p:cNvPr id="40" name="椭圆 39"/>
            <p:cNvSpPr/>
            <p:nvPr/>
          </p:nvSpPr>
          <p:spPr>
            <a:xfrm>
              <a:off x="4199072" y="2093632"/>
              <a:ext cx="2176328" cy="2176328"/>
            </a:xfrm>
            <a:prstGeom prst="ellipse">
              <a:avLst/>
            </a:prstGeom>
            <a:solidFill>
              <a:schemeClr val="accent1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TextBox 51"/>
            <p:cNvSpPr txBox="1"/>
            <p:nvPr/>
          </p:nvSpPr>
          <p:spPr>
            <a:xfrm>
              <a:off x="4821035" y="2500039"/>
              <a:ext cx="888385" cy="1588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b="1">
                  <a:solidFill>
                    <a:schemeClr val="bg1"/>
                  </a:solidFill>
                  <a:ea typeface="造字工房劲黑（非商用）常规体" pitchFamily="50" charset="-122"/>
                </a:rPr>
                <a:t>E</a:t>
              </a:r>
              <a:endParaRPr lang="en-US" altLang="zh-CN" sz="8000" b="1">
                <a:solidFill>
                  <a:schemeClr val="bg1"/>
                </a:solidFill>
                <a:ea typeface="造字工房劲黑（非商用）常规体" pitchFamily="50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137285" y="25463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spc="3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慢病健康管理成效</a:t>
            </a:r>
            <a:endParaRPr lang="zh-CN" altLang="en-US" sz="2800" b="1" spc="3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小标宋简体" panose="02000000000000000000" charset="-122"/>
              <a:ea typeface="方正小标宋简体" panose="02000000000000000000" charset="-122"/>
              <a:sym typeface="+mn-ea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1509486" y="832631"/>
            <a:ext cx="812800" cy="843343"/>
            <a:chOff x="5695466" y="654839"/>
            <a:chExt cx="7916198" cy="8213668"/>
          </a:xfrm>
        </p:grpSpPr>
        <p:sp>
          <p:nvSpPr>
            <p:cNvPr id="86" name="椭圆 85"/>
            <p:cNvSpPr/>
            <p:nvPr>
              <p:custDataLst>
                <p:tags r:id="rId1"/>
              </p:custDataLst>
            </p:nvPr>
          </p:nvSpPr>
          <p:spPr>
            <a:xfrm>
              <a:off x="5695466" y="654839"/>
              <a:ext cx="5389875" cy="5389873"/>
            </a:xfrm>
            <a:prstGeom prst="ellipse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>
              <p:custDataLst>
                <p:tags r:id="rId2"/>
              </p:custDataLst>
            </p:nvPr>
          </p:nvSpPr>
          <p:spPr>
            <a:xfrm>
              <a:off x="9318673" y="990599"/>
              <a:ext cx="4292991" cy="4292991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>
              <p:custDataLst>
                <p:tags r:id="rId3"/>
              </p:custDataLst>
            </p:nvPr>
          </p:nvSpPr>
          <p:spPr>
            <a:xfrm>
              <a:off x="10519962" y="4651845"/>
              <a:ext cx="2645052" cy="2645052"/>
            </a:xfrm>
            <a:prstGeom prst="ellipse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>
              <p:custDataLst>
                <p:tags r:id="rId4"/>
              </p:custDataLst>
            </p:nvPr>
          </p:nvSpPr>
          <p:spPr>
            <a:xfrm>
              <a:off x="6938889" y="4575516"/>
              <a:ext cx="4292991" cy="4292991"/>
            </a:xfrm>
            <a:prstGeom prst="ellipse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2322195" y="971550"/>
            <a:ext cx="110674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8305"/>
            <a:r>
              <a:rPr lang="zh-CN" sz="3200" b="1">
                <a:solidFill>
                  <a:schemeClr val="accent1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服务流程更加优化，慢病患者依从性明显提升</a:t>
            </a:r>
            <a:endParaRPr lang="zh-CN" sz="3200" b="1">
              <a:solidFill>
                <a:schemeClr val="accent1"/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7233285" y="5276850"/>
            <a:ext cx="495871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6400" algn="ctr"/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近</a:t>
            </a:r>
            <a:r>
              <a:rPr 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基本公卫考核“两病”患者规范管理率每年提升</a:t>
            </a:r>
            <a:r>
              <a:rPr 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2-3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个百分点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1280" y="1854835"/>
            <a:ext cx="3576955" cy="10521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sz="2400" b="1">
                <a:latin typeface="楷体" panose="02010609060101010101" charset="-122"/>
                <a:ea typeface="楷体" panose="02010609060101010101" charset="-122"/>
                <a:sym typeface="+mn-ea"/>
              </a:rPr>
              <a:t>专科团队建设、服务流程再造、医保政策支持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07645" y="3269615"/>
            <a:ext cx="3578225" cy="9779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sz="2400" b="1">
                <a:latin typeface="楷体" panose="02010609060101010101" charset="-122"/>
                <a:ea typeface="楷体" panose="02010609060101010101" charset="-122"/>
                <a:sym typeface="+mn-ea"/>
              </a:rPr>
              <a:t>管理患者增多</a:t>
            </a:r>
            <a:endParaRPr lang="zh-CN" sz="2400" b="1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r>
              <a:rPr lang="zh-CN" sz="2400" b="1">
                <a:latin typeface="楷体" panose="02010609060101010101" charset="-122"/>
                <a:ea typeface="楷体" panose="02010609060101010101" charset="-122"/>
                <a:sym typeface="+mn-ea"/>
              </a:rPr>
              <a:t>依从性增高</a:t>
            </a:r>
            <a:endParaRPr lang="zh-CN" sz="24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1280" y="4810125"/>
            <a:ext cx="32512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2023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，高血压、糖尿病患者月增加</a:t>
            </a:r>
            <a:r>
              <a:rPr 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4000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人、</a:t>
            </a:r>
            <a:r>
              <a:rPr 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2000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人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8216265" y="2470785"/>
            <a:ext cx="3747770" cy="13087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06400" algn="ctr">
              <a:lnSpc>
                <a:spcPct val="110000"/>
              </a:lnSpc>
            </a:pPr>
            <a:r>
              <a:rPr lang="en-US" altLang="zh-CN" sz="2400" b="1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2023</a:t>
            </a:r>
            <a:r>
              <a:rPr lang="zh-CN" altLang="en-US" sz="2400" b="1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</a:t>
            </a:r>
            <a:r>
              <a:rPr lang="zh-CN" sz="2400" b="1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上半年高血压、糖尿病规范管理率分别达</a:t>
            </a:r>
            <a:r>
              <a:rPr lang="en-US" sz="2400" b="1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77.64%</a:t>
            </a:r>
            <a:r>
              <a:rPr lang="zh-CN" sz="2400" b="1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</a:t>
            </a:r>
            <a:r>
              <a:rPr lang="en-US" sz="2400" b="1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73.25%</a:t>
            </a:r>
            <a:endParaRPr lang="zh-CN" altLang="en-US" sz="2400" b="1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32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MH_Other_1"/>
          <p:cNvSpPr/>
          <p:nvPr>
            <p:custDataLst>
              <p:tags r:id="rId1"/>
            </p:custDataLst>
          </p:nvPr>
        </p:nvSpPr>
        <p:spPr>
          <a:xfrm>
            <a:off x="4675051" y="3339084"/>
            <a:ext cx="2816413" cy="1680498"/>
          </a:xfrm>
          <a:prstGeom prst="diamond">
            <a:avLst/>
          </a:prstGeom>
          <a:solidFill>
            <a:srgbClr val="D9D9D9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 kern="0">
              <a:solidFill>
                <a:sysClr val="window" lastClr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15" name="MH_SubTitle_4"/>
          <p:cNvSpPr/>
          <p:nvPr>
            <p:custDataLst>
              <p:tags r:id="rId2"/>
            </p:custDataLst>
          </p:nvPr>
        </p:nvSpPr>
        <p:spPr>
          <a:xfrm>
            <a:off x="7475103" y="4175829"/>
            <a:ext cx="3391382" cy="1488842"/>
          </a:xfrm>
          <a:custGeom>
            <a:avLst/>
            <a:gdLst>
              <a:gd name="connsiteX0" fmla="*/ 0 w 2201563"/>
              <a:gd name="connsiteY0" fmla="*/ 0 h 1008000"/>
              <a:gd name="connsiteX1" fmla="*/ 2201563 w 2201563"/>
              <a:gd name="connsiteY1" fmla="*/ 0 h 1008000"/>
              <a:gd name="connsiteX2" fmla="*/ 2201563 w 2201563"/>
              <a:gd name="connsiteY2" fmla="*/ 839997 h 1008000"/>
              <a:gd name="connsiteX3" fmla="*/ 2033560 w 2201563"/>
              <a:gd name="connsiteY3" fmla="*/ 1008000 h 1008000"/>
              <a:gd name="connsiteX4" fmla="*/ 0 w 2201563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1563" h="1008000">
                <a:moveTo>
                  <a:pt x="0" y="0"/>
                </a:moveTo>
                <a:lnTo>
                  <a:pt x="2201563" y="0"/>
                </a:lnTo>
                <a:lnTo>
                  <a:pt x="2201563" y="839997"/>
                </a:lnTo>
                <a:cubicBezTo>
                  <a:pt x="2201563" y="932782"/>
                  <a:pt x="2126345" y="1008000"/>
                  <a:pt x="2033560" y="1008000"/>
                </a:cubicBezTo>
                <a:lnTo>
                  <a:pt x="0" y="1008000"/>
                </a:lnTo>
                <a:close/>
              </a:path>
            </a:pathLst>
          </a:custGeom>
          <a:noFill/>
          <a:ln w="12700" cap="flat" cmpd="sng" algn="ctr">
            <a:solidFill>
              <a:schemeClr val="accent2"/>
            </a:solidFill>
            <a:prstDash val="solid"/>
          </a:ln>
          <a:effectLst/>
        </p:spPr>
        <p:txBody>
          <a:bodyPr lIns="432000" tIns="0" rIns="108000" bIns="0" anchor="ctr">
            <a:normAutofit/>
          </a:bodyPr>
          <a:lstStyle/>
          <a:p>
            <a:pPr>
              <a:lnSpc>
                <a:spcPct val="130000"/>
              </a:lnSpc>
              <a:defRPr/>
            </a:pPr>
            <a:endParaRPr lang="fr-FR" altLang="zh-CN" sz="1400" kern="0"/>
          </a:p>
        </p:txBody>
      </p:sp>
      <p:sp>
        <p:nvSpPr>
          <p:cNvPr id="16" name="MH_SubTitle_3"/>
          <p:cNvSpPr/>
          <p:nvPr>
            <p:custDataLst>
              <p:tags r:id="rId3"/>
            </p:custDataLst>
          </p:nvPr>
        </p:nvSpPr>
        <p:spPr>
          <a:xfrm flipH="1">
            <a:off x="1295353" y="4175829"/>
            <a:ext cx="3391382" cy="1488842"/>
          </a:xfrm>
          <a:custGeom>
            <a:avLst/>
            <a:gdLst>
              <a:gd name="connsiteX0" fmla="*/ 2236098 w 2236098"/>
              <a:gd name="connsiteY0" fmla="*/ 0 h 1008000"/>
              <a:gd name="connsiteX1" fmla="*/ 0 w 2236098"/>
              <a:gd name="connsiteY1" fmla="*/ 0 h 1008000"/>
              <a:gd name="connsiteX2" fmla="*/ 0 w 2236098"/>
              <a:gd name="connsiteY2" fmla="*/ 1008000 h 1008000"/>
              <a:gd name="connsiteX3" fmla="*/ 2068095 w 2236098"/>
              <a:gd name="connsiteY3" fmla="*/ 1008000 h 1008000"/>
              <a:gd name="connsiteX4" fmla="*/ 2236098 w 2236098"/>
              <a:gd name="connsiteY4" fmla="*/ 839997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098" h="1008000">
                <a:moveTo>
                  <a:pt x="2236098" y="0"/>
                </a:moveTo>
                <a:lnTo>
                  <a:pt x="0" y="0"/>
                </a:lnTo>
                <a:lnTo>
                  <a:pt x="0" y="1008000"/>
                </a:lnTo>
                <a:lnTo>
                  <a:pt x="2068095" y="1008000"/>
                </a:lnTo>
                <a:cubicBezTo>
                  <a:pt x="2160880" y="1008000"/>
                  <a:pt x="2236098" y="932782"/>
                  <a:pt x="2236098" y="839997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lIns="108000" tIns="0" rIns="432000" bIns="0" anchor="ctr">
            <a:normAutofit/>
          </a:bodyPr>
          <a:lstStyle/>
          <a:p>
            <a:pPr algn="r">
              <a:lnSpc>
                <a:spcPct val="130000"/>
              </a:lnSpc>
              <a:defRPr/>
            </a:pPr>
            <a:endParaRPr lang="fr-FR" altLang="zh-CN" sz="1400" kern="0"/>
          </a:p>
        </p:txBody>
      </p:sp>
      <p:sp>
        <p:nvSpPr>
          <p:cNvPr id="17" name="MH_SubTitle_2"/>
          <p:cNvSpPr/>
          <p:nvPr>
            <p:custDataLst>
              <p:tags r:id="rId4"/>
            </p:custDataLst>
          </p:nvPr>
        </p:nvSpPr>
        <p:spPr>
          <a:xfrm>
            <a:off x="7475103" y="2485979"/>
            <a:ext cx="3391382" cy="1488843"/>
          </a:xfrm>
          <a:custGeom>
            <a:avLst/>
            <a:gdLst>
              <a:gd name="connsiteX0" fmla="*/ 11261 w 2255258"/>
              <a:gd name="connsiteY0" fmla="*/ 0 h 1008000"/>
              <a:gd name="connsiteX1" fmla="*/ 2087255 w 2255258"/>
              <a:gd name="connsiteY1" fmla="*/ 0 h 1008000"/>
              <a:gd name="connsiteX2" fmla="*/ 2255258 w 2255258"/>
              <a:gd name="connsiteY2" fmla="*/ 168003 h 1008000"/>
              <a:gd name="connsiteX3" fmla="*/ 2255258 w 2255258"/>
              <a:gd name="connsiteY3" fmla="*/ 1008000 h 1008000"/>
              <a:gd name="connsiteX4" fmla="*/ 0 w 2255258"/>
              <a:gd name="connsiteY4" fmla="*/ 1008000 h 1008000"/>
              <a:gd name="connsiteX5" fmla="*/ 0 w 2255258"/>
              <a:gd name="connsiteY5" fmla="*/ 2274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5258" h="1008000">
                <a:moveTo>
                  <a:pt x="11261" y="0"/>
                </a:moveTo>
                <a:lnTo>
                  <a:pt x="2087255" y="0"/>
                </a:lnTo>
                <a:cubicBezTo>
                  <a:pt x="2180040" y="0"/>
                  <a:pt x="2255258" y="75218"/>
                  <a:pt x="2255258" y="168003"/>
                </a:cubicBezTo>
                <a:lnTo>
                  <a:pt x="2255258" y="1008000"/>
                </a:lnTo>
                <a:lnTo>
                  <a:pt x="0" y="1008000"/>
                </a:lnTo>
                <a:lnTo>
                  <a:pt x="0" y="2274"/>
                </a:lnTo>
                <a:close/>
              </a:path>
            </a:pathLst>
          </a:custGeom>
          <a:noFill/>
          <a:ln w="12700" cap="flat" cmpd="sng" algn="ctr">
            <a:solidFill>
              <a:schemeClr val="accent2"/>
            </a:solidFill>
            <a:prstDash val="solid"/>
          </a:ln>
          <a:effectLst/>
        </p:spPr>
        <p:txBody>
          <a:bodyPr lIns="432000" tIns="0" rIns="108000" bIns="0" anchor="ctr">
            <a:normAutofit/>
          </a:bodyPr>
          <a:lstStyle/>
          <a:p>
            <a:pPr>
              <a:lnSpc>
                <a:spcPct val="130000"/>
              </a:lnSpc>
              <a:defRPr/>
            </a:pPr>
            <a:endParaRPr lang="fr-FR" altLang="zh-CN" sz="1400" kern="0"/>
          </a:p>
        </p:txBody>
      </p:sp>
      <p:sp>
        <p:nvSpPr>
          <p:cNvPr id="18" name="MH_SubTitle_1"/>
          <p:cNvSpPr/>
          <p:nvPr>
            <p:custDataLst>
              <p:tags r:id="rId5"/>
            </p:custDataLst>
          </p:nvPr>
        </p:nvSpPr>
        <p:spPr>
          <a:xfrm>
            <a:off x="1295353" y="2485979"/>
            <a:ext cx="3391382" cy="1488843"/>
          </a:xfrm>
          <a:custGeom>
            <a:avLst/>
            <a:gdLst>
              <a:gd name="connsiteX0" fmla="*/ 168003 w 2237782"/>
              <a:gd name="connsiteY0" fmla="*/ 0 h 1008000"/>
              <a:gd name="connsiteX1" fmla="*/ 2237782 w 2237782"/>
              <a:gd name="connsiteY1" fmla="*/ 0 h 1008000"/>
              <a:gd name="connsiteX2" fmla="*/ 2237782 w 2237782"/>
              <a:gd name="connsiteY2" fmla="*/ 1008000 h 1008000"/>
              <a:gd name="connsiteX3" fmla="*/ 0 w 2237782"/>
              <a:gd name="connsiteY3" fmla="*/ 1008000 h 1008000"/>
              <a:gd name="connsiteX4" fmla="*/ 0 w 2237782"/>
              <a:gd name="connsiteY4" fmla="*/ 168003 h 1008000"/>
              <a:gd name="connsiteX5" fmla="*/ 168003 w 2237782"/>
              <a:gd name="connsiteY5" fmla="*/ 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7782" h="1008000">
                <a:moveTo>
                  <a:pt x="168003" y="0"/>
                </a:moveTo>
                <a:lnTo>
                  <a:pt x="2237782" y="0"/>
                </a:lnTo>
                <a:lnTo>
                  <a:pt x="2237782" y="1008000"/>
                </a:lnTo>
                <a:lnTo>
                  <a:pt x="0" y="1008000"/>
                </a:lnTo>
                <a:lnTo>
                  <a:pt x="0" y="168003"/>
                </a:lnTo>
                <a:cubicBezTo>
                  <a:pt x="0" y="75218"/>
                  <a:pt x="75218" y="0"/>
                  <a:pt x="168003" y="0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lIns="108000" tIns="0" rIns="432000" bIns="0" anchor="ctr">
            <a:normAutofit/>
          </a:bodyPr>
          <a:lstStyle/>
          <a:p>
            <a:pPr algn="r">
              <a:lnSpc>
                <a:spcPct val="130000"/>
              </a:lnSpc>
              <a:defRPr/>
            </a:pPr>
            <a:endParaRPr lang="fr-FR" altLang="zh-CN" sz="1400" kern="0"/>
          </a:p>
        </p:txBody>
      </p:sp>
      <p:sp>
        <p:nvSpPr>
          <p:cNvPr id="20" name="MH_Other_2"/>
          <p:cNvSpPr/>
          <p:nvPr>
            <p:custDataLst>
              <p:tags r:id="rId6"/>
            </p:custDataLst>
          </p:nvPr>
        </p:nvSpPr>
        <p:spPr>
          <a:xfrm flipH="1">
            <a:off x="7680783" y="3142753"/>
            <a:ext cx="175295" cy="175295"/>
          </a:xfrm>
          <a:prstGeom prst="chevron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 kern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1" name="MH_Other_3"/>
          <p:cNvSpPr/>
          <p:nvPr>
            <p:custDataLst>
              <p:tags r:id="rId7"/>
            </p:custDataLst>
          </p:nvPr>
        </p:nvSpPr>
        <p:spPr>
          <a:xfrm flipH="1">
            <a:off x="7680783" y="4832602"/>
            <a:ext cx="175295" cy="175296"/>
          </a:xfrm>
          <a:prstGeom prst="chevron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 kern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MH_Other_4"/>
          <p:cNvSpPr/>
          <p:nvPr>
            <p:custDataLst>
              <p:tags r:id="rId8"/>
            </p:custDataLst>
          </p:nvPr>
        </p:nvSpPr>
        <p:spPr>
          <a:xfrm>
            <a:off x="4242655" y="3142753"/>
            <a:ext cx="175296" cy="175295"/>
          </a:xfrm>
          <a:prstGeom prst="chevron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 kern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7" name="MH_Other_5"/>
          <p:cNvSpPr/>
          <p:nvPr>
            <p:custDataLst>
              <p:tags r:id="rId9"/>
            </p:custDataLst>
          </p:nvPr>
        </p:nvSpPr>
        <p:spPr>
          <a:xfrm>
            <a:off x="4242655" y="4832602"/>
            <a:ext cx="175296" cy="175296"/>
          </a:xfrm>
          <a:prstGeom prst="chevron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 kern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8" name="MH_Other_6"/>
          <p:cNvSpPr/>
          <p:nvPr>
            <p:custDataLst>
              <p:tags r:id="rId10"/>
            </p:custDataLst>
          </p:nvPr>
        </p:nvSpPr>
        <p:spPr>
          <a:xfrm rot="19712482">
            <a:off x="5577239" y="2993169"/>
            <a:ext cx="2407391" cy="1304198"/>
          </a:xfrm>
          <a:custGeom>
            <a:avLst/>
            <a:gdLst>
              <a:gd name="connsiteX0" fmla="*/ 1635627 w 1635627"/>
              <a:gd name="connsiteY0" fmla="*/ 14864 h 886487"/>
              <a:gd name="connsiteX1" fmla="*/ 1102360 w 1635627"/>
              <a:gd name="connsiteY1" fmla="*/ 886487 h 886487"/>
              <a:gd name="connsiteX2" fmla="*/ 0 w 1635627"/>
              <a:gd name="connsiteY2" fmla="*/ 871623 h 886487"/>
              <a:gd name="connsiteX3" fmla="*/ 533267 w 1635627"/>
              <a:gd name="connsiteY3" fmla="*/ 0 h 88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5627" h="886487">
                <a:moveTo>
                  <a:pt x="1635627" y="14864"/>
                </a:moveTo>
                <a:lnTo>
                  <a:pt x="1102360" y="886487"/>
                </a:lnTo>
                <a:lnTo>
                  <a:pt x="0" y="871623"/>
                </a:lnTo>
                <a:lnTo>
                  <a:pt x="533267" y="0"/>
                </a:ln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3000" b="1" kern="0">
                <a:solidFill>
                  <a:sysClr val="window" lastClr="FFFFFF"/>
                </a:solidFill>
                <a:ea typeface="微软雅黑" panose="020B0503020204020204" pitchFamily="34" charset="-122"/>
              </a:rPr>
              <a:t>02</a:t>
            </a:r>
            <a:endParaRPr lang="zh-CN" altLang="en-US" sz="3000" b="1" kern="0">
              <a:solidFill>
                <a:sysClr val="window" lastClr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9" name="MH_Other_7"/>
          <p:cNvSpPr/>
          <p:nvPr>
            <p:custDataLst>
              <p:tags r:id="rId11"/>
            </p:custDataLst>
          </p:nvPr>
        </p:nvSpPr>
        <p:spPr>
          <a:xfrm rot="1887518" flipH="1">
            <a:off x="4181886" y="2995506"/>
            <a:ext cx="2407391" cy="1306536"/>
          </a:xfrm>
          <a:custGeom>
            <a:avLst/>
            <a:gdLst>
              <a:gd name="connsiteX0" fmla="*/ 1635627 w 1635627"/>
              <a:gd name="connsiteY0" fmla="*/ 14864 h 886487"/>
              <a:gd name="connsiteX1" fmla="*/ 1102360 w 1635627"/>
              <a:gd name="connsiteY1" fmla="*/ 886487 h 886487"/>
              <a:gd name="connsiteX2" fmla="*/ 0 w 1635627"/>
              <a:gd name="connsiteY2" fmla="*/ 871623 h 886487"/>
              <a:gd name="connsiteX3" fmla="*/ 533267 w 1635627"/>
              <a:gd name="connsiteY3" fmla="*/ 0 h 88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5627" h="886487">
                <a:moveTo>
                  <a:pt x="1635627" y="14864"/>
                </a:moveTo>
                <a:lnTo>
                  <a:pt x="1102360" y="886487"/>
                </a:lnTo>
                <a:lnTo>
                  <a:pt x="0" y="871623"/>
                </a:lnTo>
                <a:lnTo>
                  <a:pt x="533267" y="0"/>
                </a:ln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3000" b="1" kern="0">
                <a:solidFill>
                  <a:sysClr val="window" lastClr="FFFFFF"/>
                </a:solidFill>
                <a:ea typeface="微软雅黑" panose="020B0503020204020204" pitchFamily="34" charset="-122"/>
              </a:rPr>
              <a:t>01</a:t>
            </a:r>
            <a:endParaRPr lang="zh-CN" altLang="en-US" sz="3000" b="1" kern="0">
              <a:solidFill>
                <a:sysClr val="window" lastClr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30" name="MH_Other_8"/>
          <p:cNvSpPr/>
          <p:nvPr>
            <p:custDataLst>
              <p:tags r:id="rId12"/>
            </p:custDataLst>
          </p:nvPr>
        </p:nvSpPr>
        <p:spPr>
          <a:xfrm rot="19712482">
            <a:off x="5577239" y="4680680"/>
            <a:ext cx="2407391" cy="1304198"/>
          </a:xfrm>
          <a:custGeom>
            <a:avLst/>
            <a:gdLst>
              <a:gd name="connsiteX0" fmla="*/ 1635627 w 1635627"/>
              <a:gd name="connsiteY0" fmla="*/ 14864 h 886487"/>
              <a:gd name="connsiteX1" fmla="*/ 1102360 w 1635627"/>
              <a:gd name="connsiteY1" fmla="*/ 886487 h 886487"/>
              <a:gd name="connsiteX2" fmla="*/ 0 w 1635627"/>
              <a:gd name="connsiteY2" fmla="*/ 871623 h 886487"/>
              <a:gd name="connsiteX3" fmla="*/ 533267 w 1635627"/>
              <a:gd name="connsiteY3" fmla="*/ 0 h 88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5627" h="886487">
                <a:moveTo>
                  <a:pt x="1635627" y="14864"/>
                </a:moveTo>
                <a:lnTo>
                  <a:pt x="1102360" y="886487"/>
                </a:lnTo>
                <a:lnTo>
                  <a:pt x="0" y="871623"/>
                </a:lnTo>
                <a:lnTo>
                  <a:pt x="533267" y="0"/>
                </a:ln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3000" b="1" kern="0">
                <a:solidFill>
                  <a:sysClr val="window" lastClr="FFFFFF"/>
                </a:solidFill>
                <a:ea typeface="微软雅黑" panose="020B0503020204020204" pitchFamily="34" charset="-122"/>
              </a:rPr>
              <a:t>04</a:t>
            </a:r>
            <a:endParaRPr lang="zh-CN" altLang="en-US" sz="3000" b="1" kern="0">
              <a:solidFill>
                <a:sysClr val="window" lastClr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31" name="MH_Other_9"/>
          <p:cNvSpPr/>
          <p:nvPr>
            <p:custDataLst>
              <p:tags r:id="rId13"/>
            </p:custDataLst>
          </p:nvPr>
        </p:nvSpPr>
        <p:spPr>
          <a:xfrm rot="1887518" flipH="1">
            <a:off x="4181886" y="4680680"/>
            <a:ext cx="2407391" cy="1304198"/>
          </a:xfrm>
          <a:custGeom>
            <a:avLst/>
            <a:gdLst>
              <a:gd name="connsiteX0" fmla="*/ 1635627 w 1635627"/>
              <a:gd name="connsiteY0" fmla="*/ 14864 h 886487"/>
              <a:gd name="connsiteX1" fmla="*/ 1102360 w 1635627"/>
              <a:gd name="connsiteY1" fmla="*/ 886487 h 886487"/>
              <a:gd name="connsiteX2" fmla="*/ 0 w 1635627"/>
              <a:gd name="connsiteY2" fmla="*/ 871623 h 886487"/>
              <a:gd name="connsiteX3" fmla="*/ 533267 w 1635627"/>
              <a:gd name="connsiteY3" fmla="*/ 0 h 88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5627" h="886487">
                <a:moveTo>
                  <a:pt x="1635627" y="14864"/>
                </a:moveTo>
                <a:lnTo>
                  <a:pt x="1102360" y="886487"/>
                </a:lnTo>
                <a:lnTo>
                  <a:pt x="0" y="871623"/>
                </a:lnTo>
                <a:lnTo>
                  <a:pt x="533267" y="0"/>
                </a:ln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3000" b="1" kern="0">
                <a:solidFill>
                  <a:sysClr val="window" lastClr="FFFFFF"/>
                </a:solidFill>
                <a:ea typeface="微软雅黑" panose="020B0503020204020204" pitchFamily="34" charset="-122"/>
              </a:rPr>
              <a:t>03</a:t>
            </a:r>
            <a:endParaRPr lang="zh-CN" altLang="en-US" sz="3000" b="1" kern="0">
              <a:solidFill>
                <a:sysClr val="window" lastClr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748905" y="2624455"/>
            <a:ext cx="3519805" cy="1210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70%</a:t>
            </a:r>
            <a:r>
              <a:rPr 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家庭医生签约服务费用于薪酬分配</a:t>
            </a:r>
            <a:endParaRPr lang="zh-CN" altLang="en-US" sz="2800" b="1">
              <a:solidFill>
                <a:srgbClr val="0070C0">
                  <a:lumMod val="50000"/>
                </a:srgb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988247" y="4314854"/>
            <a:ext cx="2838450" cy="1210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zh-CN" altLang="en-US" sz="2800" b="1">
                <a:solidFill>
                  <a:prstClr val="black">
                    <a:lumMod val="75000"/>
                    <a:lumOff val="25000"/>
                  </a:prstClr>
                </a:solidFill>
                <a:latin typeface="楷体" panose="02010609060101010101" charset="-122"/>
                <a:ea typeface="楷体" panose="02010609060101010101" charset="-122"/>
              </a:rPr>
              <a:t>医防融合协同带动基层错位发展</a:t>
            </a:r>
            <a:endParaRPr lang="zh-CN" altLang="en-US" sz="2800" b="1">
              <a:solidFill>
                <a:prstClr val="black">
                  <a:lumMod val="75000"/>
                  <a:lumOff val="25000"/>
                </a:prst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339812" y="2624390"/>
            <a:ext cx="2838450" cy="1210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30000"/>
              </a:lnSpc>
              <a:defRPr/>
            </a:pPr>
            <a:r>
              <a:rPr 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基层门急诊人次每年</a:t>
            </a:r>
            <a:r>
              <a:rPr 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9%</a:t>
            </a:r>
            <a:r>
              <a:rPr 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左右增长</a:t>
            </a:r>
            <a:endParaRPr lang="zh-CN" altLang="en-US" sz="2800" b="1">
              <a:solidFill>
                <a:srgbClr val="0070C0">
                  <a:lumMod val="50000"/>
                </a:srgb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205230" y="4314825"/>
            <a:ext cx="3665220" cy="1210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医务人员平均年收入每年</a:t>
            </a:r>
            <a:r>
              <a:rPr 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12%-18%</a:t>
            </a:r>
            <a:r>
              <a:rPr 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稳步提升</a:t>
            </a:r>
            <a:endParaRPr lang="zh-CN" altLang="en-US" sz="2800" b="1">
              <a:solidFill>
                <a:srgbClr val="0070C0">
                  <a:lumMod val="50000"/>
                </a:srgb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14"/>
            </p:custDataLst>
          </p:nvPr>
        </p:nvSpPr>
        <p:spPr>
          <a:xfrm>
            <a:off x="1205230" y="24066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spc="3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慢病健康管理成效</a:t>
            </a:r>
            <a:endParaRPr lang="zh-CN" altLang="en-US" sz="2800" b="1" spc="3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小标宋简体" panose="02000000000000000000" charset="-122"/>
              <a:ea typeface="方正小标宋简体" panose="02000000000000000000" charset="-122"/>
              <a:sym typeface="+mn-ea"/>
            </a:endParaRPr>
          </a:p>
        </p:txBody>
      </p:sp>
      <p:sp>
        <p:nvSpPr>
          <p:cNvPr id="100" name="文本框 99"/>
          <p:cNvSpPr txBox="1"/>
          <p:nvPr>
            <p:custDataLst>
              <p:tags r:id="rId15"/>
            </p:custDataLst>
          </p:nvPr>
        </p:nvSpPr>
        <p:spPr>
          <a:xfrm>
            <a:off x="2363470" y="1319530"/>
            <a:ext cx="110674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8305"/>
            <a:r>
              <a:rPr lang="zh-CN" sz="3200" b="1">
                <a:solidFill>
                  <a:schemeClr val="accent1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服务收入有所增加，基层医生价值得到实现</a:t>
            </a:r>
            <a:endParaRPr lang="zh-CN" sz="3200" b="1">
              <a:solidFill>
                <a:schemeClr val="accent1"/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1991451" y="1211091"/>
            <a:ext cx="812800" cy="843343"/>
            <a:chOff x="5695466" y="654839"/>
            <a:chExt cx="7916198" cy="8213668"/>
          </a:xfrm>
        </p:grpSpPr>
        <p:sp>
          <p:nvSpPr>
            <p:cNvPr id="86" name="椭圆 85"/>
            <p:cNvSpPr/>
            <p:nvPr>
              <p:custDataLst>
                <p:tags r:id="rId16"/>
              </p:custDataLst>
            </p:nvPr>
          </p:nvSpPr>
          <p:spPr>
            <a:xfrm>
              <a:off x="5695466" y="654839"/>
              <a:ext cx="5389875" cy="5389873"/>
            </a:xfrm>
            <a:prstGeom prst="ellipse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>
              <p:custDataLst>
                <p:tags r:id="rId17"/>
              </p:custDataLst>
            </p:nvPr>
          </p:nvSpPr>
          <p:spPr>
            <a:xfrm>
              <a:off x="9318673" y="990599"/>
              <a:ext cx="4292991" cy="4292991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>
              <p:custDataLst>
                <p:tags r:id="rId18"/>
              </p:custDataLst>
            </p:nvPr>
          </p:nvSpPr>
          <p:spPr>
            <a:xfrm>
              <a:off x="10519962" y="4651845"/>
              <a:ext cx="2645052" cy="2645052"/>
            </a:xfrm>
            <a:prstGeom prst="ellipse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>
              <p:custDataLst>
                <p:tags r:id="rId19"/>
              </p:custDataLst>
            </p:nvPr>
          </p:nvSpPr>
          <p:spPr>
            <a:xfrm>
              <a:off x="6938889" y="4575516"/>
              <a:ext cx="4292991" cy="4292991"/>
            </a:xfrm>
            <a:prstGeom prst="ellipse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" grpId="0"/>
      <p:bldP spid="32" grpId="0"/>
      <p:bldP spid="33" grpId="0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0" y="1149781"/>
            <a:ext cx="12192000" cy="4374719"/>
            <a:chOff x="0" y="1149781"/>
            <a:chExt cx="12252596" cy="4374719"/>
          </a:xfrm>
          <a:effectLst>
            <a:outerShdw blurRad="1905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1" name="矩形 40"/>
            <p:cNvSpPr/>
            <p:nvPr/>
          </p:nvSpPr>
          <p:spPr>
            <a:xfrm>
              <a:off x="0" y="1149781"/>
              <a:ext cx="12252596" cy="4374719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6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149857" y="1324083"/>
              <a:ext cx="11952883" cy="402611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90000"/>
                    <a:lumOff val="10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40435" y="2586990"/>
            <a:ext cx="106311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spc="300">
                <a:solidFill>
                  <a:schemeClr val="bg1"/>
                </a:solidFill>
                <a:effectLst>
                  <a:outerShdw blurRad="127000" dist="76200" dir="2700000" algn="tl">
                    <a:srgbClr val="000000">
                      <a:alpha val="40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感谢聆听</a:t>
            </a:r>
            <a:r>
              <a:rPr lang="en-US" altLang="zh-CN" sz="8000" b="1" spc="300">
                <a:solidFill>
                  <a:schemeClr val="bg1"/>
                </a:solidFill>
                <a:effectLst>
                  <a:outerShdw blurRad="127000" dist="76200" dir="2700000" algn="tl">
                    <a:srgbClr val="000000">
                      <a:alpha val="40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  </a:t>
            </a:r>
            <a:r>
              <a:rPr lang="zh-CN" altLang="en-US" sz="8000" b="1" spc="300">
                <a:solidFill>
                  <a:schemeClr val="bg1"/>
                </a:solidFill>
                <a:effectLst>
                  <a:outerShdw blurRad="127000" dist="76200" dir="2700000" algn="tl">
                    <a:srgbClr val="000000">
                      <a:alpha val="40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敬请指导</a:t>
            </a:r>
            <a:endParaRPr lang="zh-CN" altLang="en-US" sz="8000" b="1" spc="300">
              <a:solidFill>
                <a:schemeClr val="bg1"/>
              </a:solidFill>
              <a:effectLst>
                <a:outerShdw blurRad="127000" dist="76200" dir="2700000" algn="tl">
                  <a:srgbClr val="000000">
                    <a:alpha val="40000"/>
                  </a:srgbClr>
                </a:outerShdw>
              </a:effectLst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2731" y="2898140"/>
            <a:ext cx="4359008" cy="158369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0" y="1752600"/>
            <a:ext cx="12192000" cy="252727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9" name="Text Box 64"/>
          <p:cNvSpPr txBox="1">
            <a:spLocks noChangeArrowheads="1"/>
          </p:cNvSpPr>
          <p:nvPr/>
        </p:nvSpPr>
        <p:spPr bwMode="auto">
          <a:xfrm>
            <a:off x="1513338" y="3428843"/>
            <a:ext cx="2070735" cy="975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第一部分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700" b="1" dirty="0">
              <a:solidFill>
                <a:srgbClr val="679E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42815" y="2897505"/>
            <a:ext cx="184785" cy="158432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4742815" y="3272155"/>
            <a:ext cx="7595235" cy="1633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4400" b="1" spc="300">
                <a:solidFill>
                  <a:schemeClr val="accent6">
                    <a:lumMod val="50000"/>
                  </a:schemeClr>
                </a:solidFill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扬州市基层卫生健康概况</a:t>
            </a:r>
            <a:endParaRPr lang="zh-CN" altLang="en-US" sz="4800" b="1" spc="300">
              <a:solidFill>
                <a:schemeClr val="accent6">
                  <a:lumMod val="50000"/>
                </a:schemeClr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  <a:p>
            <a:pPr algn="ctr"/>
            <a:endParaRPr lang="zh-CN" altLang="en-US" sz="4800" b="1" spc="300">
              <a:solidFill>
                <a:schemeClr val="accent6">
                  <a:lumMod val="50000"/>
                </a:schemeClr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pic>
        <p:nvPicPr>
          <p:cNvPr id="7185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5400000">
            <a:off x="38735" y="-699770"/>
            <a:ext cx="2536825" cy="2614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2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445250" y="2931795"/>
            <a:ext cx="1546860" cy="1152525"/>
          </a:xfrm>
          <a:prstGeom prst="ellipse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800" b="1" spc="300">
                <a:solidFill>
                  <a:schemeClr val="bg1"/>
                </a:solidFill>
              </a:rPr>
              <a:t>三都美称</a:t>
            </a:r>
            <a:endParaRPr lang="zh-CN" altLang="en-US" sz="2800" b="1" spc="300">
              <a:solidFill>
                <a:schemeClr val="bg1"/>
              </a:solidFill>
            </a:endParaRPr>
          </a:p>
        </p:txBody>
      </p:sp>
      <p:sp>
        <p:nvSpPr>
          <p:cNvPr id="17" name="MH_Other_7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rot="6430042" flipH="1" flipV="1">
            <a:off x="5482125" y="4045124"/>
            <a:ext cx="153001" cy="598094"/>
          </a:xfrm>
          <a:prstGeom prst="moon">
            <a:avLst>
              <a:gd name="adj" fmla="val 49773"/>
            </a:avLst>
          </a:prstGeom>
          <a:solidFill>
            <a:srgbClr val="FFFFFF">
              <a:alpha val="392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180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6" name="MH_SubTitle_3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9368155" y="2931795"/>
            <a:ext cx="1623060" cy="1151255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800" b="1" spc="300">
                <a:solidFill>
                  <a:schemeClr val="bg1"/>
                </a:solidFill>
              </a:rPr>
              <a:t>宜居城市</a:t>
            </a:r>
            <a:endParaRPr lang="zh-CN" altLang="en-US" sz="2800" b="1" spc="300">
              <a:solidFill>
                <a:schemeClr val="bg1"/>
              </a:solidFill>
            </a:endParaRPr>
          </a:p>
        </p:txBody>
      </p:sp>
      <p:sp>
        <p:nvSpPr>
          <p:cNvPr id="36" name="MH_Other_28"/>
          <p:cNvSpPr>
            <a:spLocks noChangeArrowheads="1"/>
          </p:cNvSpPr>
          <p:nvPr>
            <p:custDataLst>
              <p:tags r:id="rId4"/>
            </p:custDataLst>
          </p:nvPr>
        </p:nvSpPr>
        <p:spPr bwMode="ltGray">
          <a:xfrm>
            <a:off x="1837690" y="2794000"/>
            <a:ext cx="13882370" cy="1495425"/>
          </a:xfrm>
          <a:custGeom>
            <a:avLst/>
            <a:gdLst>
              <a:gd name="connsiteX0" fmla="*/ 3538499 w 9097190"/>
              <a:gd name="connsiteY0" fmla="*/ 0 h 1364434"/>
              <a:gd name="connsiteX1" fmla="*/ 4183142 w 9097190"/>
              <a:gd name="connsiteY1" fmla="*/ 569062 h 1364434"/>
              <a:gd name="connsiteX2" fmla="*/ 4190723 w 9097190"/>
              <a:gd name="connsiteY2" fmla="*/ 642122 h 1364434"/>
              <a:gd name="connsiteX3" fmla="*/ 4900728 w 9097190"/>
              <a:gd name="connsiteY3" fmla="*/ 642122 h 1364434"/>
              <a:gd name="connsiteX4" fmla="*/ 4900728 w 9097190"/>
              <a:gd name="connsiteY4" fmla="*/ 694342 h 1364434"/>
              <a:gd name="connsiteX5" fmla="*/ 4909402 w 9097190"/>
              <a:gd name="connsiteY5" fmla="*/ 778048 h 1364434"/>
              <a:gd name="connsiteX6" fmla="*/ 5481660 w 9097190"/>
              <a:gd name="connsiteY6" fmla="*/ 1283219 h 1364434"/>
              <a:gd name="connsiteX7" fmla="*/ 6053856 w 9097190"/>
              <a:gd name="connsiteY7" fmla="*/ 778045 h 1364434"/>
              <a:gd name="connsiteX8" fmla="*/ 6066653 w 9097190"/>
              <a:gd name="connsiteY8" fmla="*/ 654553 h 1364434"/>
              <a:gd name="connsiteX9" fmla="*/ 6066653 w 9097190"/>
              <a:gd name="connsiteY9" fmla="*/ 642122 h 1364434"/>
              <a:gd name="connsiteX10" fmla="*/ 6788410 w 9097190"/>
              <a:gd name="connsiteY10" fmla="*/ 642122 h 1364434"/>
              <a:gd name="connsiteX11" fmla="*/ 6795991 w 9097190"/>
              <a:gd name="connsiteY11" fmla="*/ 569065 h 1364434"/>
              <a:gd name="connsiteX12" fmla="*/ 7440574 w 9097190"/>
              <a:gd name="connsiteY12" fmla="*/ 0 h 1364434"/>
              <a:gd name="connsiteX13" fmla="*/ 8085217 w 9097190"/>
              <a:gd name="connsiteY13" fmla="*/ 569062 h 1364434"/>
              <a:gd name="connsiteX14" fmla="*/ 8092798 w 9097190"/>
              <a:gd name="connsiteY14" fmla="*/ 642122 h 1364434"/>
              <a:gd name="connsiteX15" fmla="*/ 9097190 w 9097190"/>
              <a:gd name="connsiteY15" fmla="*/ 642122 h 1364434"/>
              <a:gd name="connsiteX16" fmla="*/ 9097190 w 9097190"/>
              <a:gd name="connsiteY16" fmla="*/ 718322 h 1364434"/>
              <a:gd name="connsiteX17" fmla="*/ 8030390 w 9097190"/>
              <a:gd name="connsiteY17" fmla="*/ 718322 h 1364434"/>
              <a:gd name="connsiteX18" fmla="*/ 8030390 w 9097190"/>
              <a:gd name="connsiteY18" fmla="*/ 714337 h 1364434"/>
              <a:gd name="connsiteX19" fmla="*/ 8026097 w 9097190"/>
              <a:gd name="connsiteY19" fmla="*/ 714403 h 1364434"/>
              <a:gd name="connsiteX20" fmla="*/ 7440635 w 9097190"/>
              <a:gd name="connsiteY20" fmla="*/ 81215 h 1364434"/>
              <a:gd name="connsiteX21" fmla="*/ 6868377 w 9097190"/>
              <a:gd name="connsiteY21" fmla="*/ 586386 h 1364434"/>
              <a:gd name="connsiteX22" fmla="*/ 6858653 w 9097190"/>
              <a:gd name="connsiteY22" fmla="*/ 680226 h 1364434"/>
              <a:gd name="connsiteX23" fmla="*/ 6858653 w 9097190"/>
              <a:gd name="connsiteY23" fmla="*/ 716735 h 1364434"/>
              <a:gd name="connsiteX24" fmla="*/ 6134402 w 9097190"/>
              <a:gd name="connsiteY24" fmla="*/ 716735 h 1364434"/>
              <a:gd name="connsiteX25" fmla="*/ 6126242 w 9097190"/>
              <a:gd name="connsiteY25" fmla="*/ 795372 h 1364434"/>
              <a:gd name="connsiteX26" fmla="*/ 5481599 w 9097190"/>
              <a:gd name="connsiteY26" fmla="*/ 1364434 h 1364434"/>
              <a:gd name="connsiteX27" fmla="*/ 4837016 w 9097190"/>
              <a:gd name="connsiteY27" fmla="*/ 795370 h 1364434"/>
              <a:gd name="connsiteX28" fmla="*/ 4828857 w 9097190"/>
              <a:gd name="connsiteY28" fmla="*/ 716735 h 1364434"/>
              <a:gd name="connsiteX29" fmla="*/ 4126728 w 9097190"/>
              <a:gd name="connsiteY29" fmla="*/ 716735 h 1364434"/>
              <a:gd name="connsiteX30" fmla="*/ 4126728 w 9097190"/>
              <a:gd name="connsiteY30" fmla="*/ 714361 h 1364434"/>
              <a:gd name="connsiteX31" fmla="*/ 4124022 w 9097190"/>
              <a:gd name="connsiteY31" fmla="*/ 714403 h 1364434"/>
              <a:gd name="connsiteX32" fmla="*/ 3538560 w 9097190"/>
              <a:gd name="connsiteY32" fmla="*/ 81215 h 1364434"/>
              <a:gd name="connsiteX33" fmla="*/ 2966303 w 9097190"/>
              <a:gd name="connsiteY33" fmla="*/ 586386 h 1364434"/>
              <a:gd name="connsiteX34" fmla="*/ 2953566 w 9097190"/>
              <a:gd name="connsiteY34" fmla="*/ 709293 h 1364434"/>
              <a:gd name="connsiteX35" fmla="*/ 2953566 w 9097190"/>
              <a:gd name="connsiteY35" fmla="*/ 716735 h 1364434"/>
              <a:gd name="connsiteX36" fmla="*/ 2229152 w 9097190"/>
              <a:gd name="connsiteY36" fmla="*/ 716735 h 1364434"/>
              <a:gd name="connsiteX37" fmla="*/ 2220992 w 9097190"/>
              <a:gd name="connsiteY37" fmla="*/ 795372 h 1364434"/>
              <a:gd name="connsiteX38" fmla="*/ 1576349 w 9097190"/>
              <a:gd name="connsiteY38" fmla="*/ 1364434 h 1364434"/>
              <a:gd name="connsiteX39" fmla="*/ 931767 w 9097190"/>
              <a:gd name="connsiteY39" fmla="*/ 795369 h 1364434"/>
              <a:gd name="connsiteX40" fmla="*/ 923772 w 9097190"/>
              <a:gd name="connsiteY40" fmla="*/ 718322 h 1364434"/>
              <a:gd name="connsiteX41" fmla="*/ 0 w 9097190"/>
              <a:gd name="connsiteY41" fmla="*/ 718322 h 1364434"/>
              <a:gd name="connsiteX42" fmla="*/ 0 w 9097190"/>
              <a:gd name="connsiteY42" fmla="*/ 642122 h 1364434"/>
              <a:gd name="connsiteX43" fmla="*/ 990600 w 9097190"/>
              <a:gd name="connsiteY43" fmla="*/ 642122 h 1364434"/>
              <a:gd name="connsiteX44" fmla="*/ 990600 w 9097190"/>
              <a:gd name="connsiteY44" fmla="*/ 650036 h 1364434"/>
              <a:gd name="connsiteX45" fmla="*/ 990887 w 9097190"/>
              <a:gd name="connsiteY45" fmla="*/ 650032 h 1364434"/>
              <a:gd name="connsiteX46" fmla="*/ 1576410 w 9097190"/>
              <a:gd name="connsiteY46" fmla="*/ 1283219 h 1364434"/>
              <a:gd name="connsiteX47" fmla="*/ 2148607 w 9097190"/>
              <a:gd name="connsiteY47" fmla="*/ 778045 h 1364434"/>
              <a:gd name="connsiteX48" fmla="*/ 2158229 w 9097190"/>
              <a:gd name="connsiteY48" fmla="*/ 685192 h 1364434"/>
              <a:gd name="connsiteX49" fmla="*/ 2158229 w 9097190"/>
              <a:gd name="connsiteY49" fmla="*/ 642122 h 1364434"/>
              <a:gd name="connsiteX50" fmla="*/ 2886335 w 9097190"/>
              <a:gd name="connsiteY50" fmla="*/ 642122 h 1364434"/>
              <a:gd name="connsiteX51" fmla="*/ 2893916 w 9097190"/>
              <a:gd name="connsiteY51" fmla="*/ 569065 h 1364434"/>
              <a:gd name="connsiteX52" fmla="*/ 3538499 w 9097190"/>
              <a:gd name="connsiteY52" fmla="*/ 0 h 1364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097190" h="1364434">
                <a:moveTo>
                  <a:pt x="3538499" y="0"/>
                </a:moveTo>
                <a:cubicBezTo>
                  <a:pt x="3854224" y="-59"/>
                  <a:pt x="4118654" y="243274"/>
                  <a:pt x="4183142" y="569062"/>
                </a:cubicBezTo>
                <a:lnTo>
                  <a:pt x="4190723" y="642122"/>
                </a:lnTo>
                <a:lnTo>
                  <a:pt x="4900728" y="642122"/>
                </a:lnTo>
                <a:lnTo>
                  <a:pt x="4900728" y="694342"/>
                </a:lnTo>
                <a:lnTo>
                  <a:pt x="4909402" y="778048"/>
                </a:lnTo>
                <a:cubicBezTo>
                  <a:pt x="4966615" y="1067267"/>
                  <a:pt x="5201365" y="1283277"/>
                  <a:pt x="5481660" y="1283219"/>
                </a:cubicBezTo>
                <a:cubicBezTo>
                  <a:pt x="5761901" y="1283219"/>
                  <a:pt x="5996644" y="1067252"/>
                  <a:pt x="6053856" y="778045"/>
                </a:cubicBezTo>
                <a:lnTo>
                  <a:pt x="6066653" y="654553"/>
                </a:lnTo>
                <a:lnTo>
                  <a:pt x="6066653" y="642122"/>
                </a:lnTo>
                <a:lnTo>
                  <a:pt x="6788410" y="642122"/>
                </a:lnTo>
                <a:lnTo>
                  <a:pt x="6795991" y="569065"/>
                </a:lnTo>
                <a:cubicBezTo>
                  <a:pt x="6860479" y="243289"/>
                  <a:pt x="7124902" y="0"/>
                  <a:pt x="7440574" y="0"/>
                </a:cubicBezTo>
                <a:cubicBezTo>
                  <a:pt x="7756299" y="-59"/>
                  <a:pt x="8020729" y="243274"/>
                  <a:pt x="8085217" y="569062"/>
                </a:cubicBezTo>
                <a:lnTo>
                  <a:pt x="8092798" y="642122"/>
                </a:lnTo>
                <a:lnTo>
                  <a:pt x="9097190" y="642122"/>
                </a:lnTo>
                <a:lnTo>
                  <a:pt x="9097190" y="718322"/>
                </a:lnTo>
                <a:lnTo>
                  <a:pt x="8030390" y="718322"/>
                </a:lnTo>
                <a:lnTo>
                  <a:pt x="8030390" y="714337"/>
                </a:lnTo>
                <a:lnTo>
                  <a:pt x="8026097" y="714403"/>
                </a:lnTo>
                <a:cubicBezTo>
                  <a:pt x="8021760" y="363294"/>
                  <a:pt x="7760910" y="81215"/>
                  <a:pt x="7440635" y="81215"/>
                </a:cubicBezTo>
                <a:cubicBezTo>
                  <a:pt x="7160340" y="81157"/>
                  <a:pt x="6925590" y="297167"/>
                  <a:pt x="6868377" y="586386"/>
                </a:cubicBezTo>
                <a:lnTo>
                  <a:pt x="6858653" y="680226"/>
                </a:lnTo>
                <a:lnTo>
                  <a:pt x="6858653" y="716735"/>
                </a:lnTo>
                <a:lnTo>
                  <a:pt x="6134402" y="716735"/>
                </a:lnTo>
                <a:lnTo>
                  <a:pt x="6126242" y="795372"/>
                </a:lnTo>
                <a:cubicBezTo>
                  <a:pt x="6061754" y="1121160"/>
                  <a:pt x="5797324" y="1364493"/>
                  <a:pt x="5481599" y="1364434"/>
                </a:cubicBezTo>
                <a:cubicBezTo>
                  <a:pt x="5165927" y="1364434"/>
                  <a:pt x="4901504" y="1121145"/>
                  <a:pt x="4837016" y="795370"/>
                </a:cubicBezTo>
                <a:lnTo>
                  <a:pt x="4828857" y="716735"/>
                </a:lnTo>
                <a:lnTo>
                  <a:pt x="4126728" y="716735"/>
                </a:lnTo>
                <a:lnTo>
                  <a:pt x="4126728" y="714361"/>
                </a:lnTo>
                <a:lnTo>
                  <a:pt x="4124022" y="714403"/>
                </a:lnTo>
                <a:cubicBezTo>
                  <a:pt x="4119685" y="363294"/>
                  <a:pt x="3858836" y="81215"/>
                  <a:pt x="3538560" y="81215"/>
                </a:cubicBezTo>
                <a:cubicBezTo>
                  <a:pt x="3258265" y="81157"/>
                  <a:pt x="3023515" y="297167"/>
                  <a:pt x="2966303" y="586386"/>
                </a:cubicBezTo>
                <a:lnTo>
                  <a:pt x="2953566" y="709293"/>
                </a:lnTo>
                <a:lnTo>
                  <a:pt x="2953566" y="716735"/>
                </a:lnTo>
                <a:lnTo>
                  <a:pt x="2229152" y="716735"/>
                </a:lnTo>
                <a:lnTo>
                  <a:pt x="2220992" y="795372"/>
                </a:lnTo>
                <a:cubicBezTo>
                  <a:pt x="2156504" y="1121160"/>
                  <a:pt x="1892075" y="1364493"/>
                  <a:pt x="1576349" y="1364434"/>
                </a:cubicBezTo>
                <a:cubicBezTo>
                  <a:pt x="1260677" y="1364434"/>
                  <a:pt x="996254" y="1121145"/>
                  <a:pt x="931767" y="795369"/>
                </a:cubicBezTo>
                <a:lnTo>
                  <a:pt x="923772" y="718322"/>
                </a:lnTo>
                <a:lnTo>
                  <a:pt x="0" y="718322"/>
                </a:lnTo>
                <a:lnTo>
                  <a:pt x="0" y="642122"/>
                </a:lnTo>
                <a:lnTo>
                  <a:pt x="990600" y="642122"/>
                </a:lnTo>
                <a:lnTo>
                  <a:pt x="990600" y="650036"/>
                </a:lnTo>
                <a:lnTo>
                  <a:pt x="990887" y="650032"/>
                </a:lnTo>
                <a:cubicBezTo>
                  <a:pt x="995224" y="1001140"/>
                  <a:pt x="1256073" y="1283286"/>
                  <a:pt x="1576410" y="1283219"/>
                </a:cubicBezTo>
                <a:cubicBezTo>
                  <a:pt x="1856651" y="1283219"/>
                  <a:pt x="2091394" y="1067252"/>
                  <a:pt x="2148607" y="778045"/>
                </a:cubicBezTo>
                <a:lnTo>
                  <a:pt x="2158229" y="685192"/>
                </a:lnTo>
                <a:lnTo>
                  <a:pt x="2158229" y="642122"/>
                </a:lnTo>
                <a:lnTo>
                  <a:pt x="2886335" y="642122"/>
                </a:lnTo>
                <a:lnTo>
                  <a:pt x="2893916" y="569065"/>
                </a:lnTo>
                <a:cubicBezTo>
                  <a:pt x="2958404" y="243289"/>
                  <a:pt x="3222827" y="0"/>
                  <a:pt x="3538499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  <a:latin typeface="+mn-ea"/>
            </a:endParaRPr>
          </a:p>
        </p:txBody>
      </p:sp>
      <p:sp>
        <p:nvSpPr>
          <p:cNvPr id="37" name="MH_SubTitle_1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3453130" y="2932430"/>
            <a:ext cx="1616075" cy="1151255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800" b="1" spc="300">
                <a:solidFill>
                  <a:schemeClr val="bg1"/>
                </a:solidFill>
              </a:rPr>
              <a:t>历史名城</a:t>
            </a:r>
            <a:endParaRPr lang="zh-CN" altLang="en-US" sz="2800" b="1" spc="300">
              <a:solidFill>
                <a:schemeClr val="bg1"/>
              </a:solidFill>
            </a:endParaRPr>
          </a:p>
        </p:txBody>
      </p:sp>
      <p:sp>
        <p:nvSpPr>
          <p:cNvPr id="38" name="MH_Other_29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 rot="5319245" flipH="1" flipV="1">
            <a:off x="3476598" y="4047733"/>
            <a:ext cx="149524" cy="603310"/>
          </a:xfrm>
          <a:prstGeom prst="moon">
            <a:avLst>
              <a:gd name="adj" fmla="val 49773"/>
            </a:avLst>
          </a:prstGeom>
          <a:solidFill>
            <a:srgbClr val="FFFFFF">
              <a:alpha val="392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180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39" name="MH_Other_31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 rot="5319245" flipH="1" flipV="1">
            <a:off x="7755405" y="4047733"/>
            <a:ext cx="149524" cy="603311"/>
          </a:xfrm>
          <a:prstGeom prst="moon">
            <a:avLst>
              <a:gd name="adj" fmla="val 49773"/>
            </a:avLst>
          </a:prstGeom>
          <a:solidFill>
            <a:srgbClr val="FFFFFF">
              <a:alpha val="392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180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-1883474" y="2037560"/>
            <a:ext cx="3721390" cy="3721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KSO_Shape"/>
          <p:cNvSpPr/>
          <p:nvPr/>
        </p:nvSpPr>
        <p:spPr bwMode="auto">
          <a:xfrm>
            <a:off x="614837" y="3326662"/>
            <a:ext cx="778634" cy="1165039"/>
          </a:xfrm>
          <a:custGeom>
            <a:avLst/>
            <a:gdLst/>
            <a:ahLst/>
            <a:cxnLst/>
            <a:rect l="0" t="0" r="r" b="b"/>
            <a:pathLst>
              <a:path w="1019175" h="1524001">
                <a:moveTo>
                  <a:pt x="643934" y="1322388"/>
                </a:moveTo>
                <a:lnTo>
                  <a:pt x="649244" y="1322388"/>
                </a:lnTo>
                <a:lnTo>
                  <a:pt x="835334" y="1322388"/>
                </a:lnTo>
                <a:lnTo>
                  <a:pt x="840643" y="1322388"/>
                </a:lnTo>
                <a:lnTo>
                  <a:pt x="845156" y="1323178"/>
                </a:lnTo>
                <a:lnTo>
                  <a:pt x="849935" y="1323704"/>
                </a:lnTo>
                <a:lnTo>
                  <a:pt x="854182" y="1324494"/>
                </a:lnTo>
                <a:lnTo>
                  <a:pt x="858695" y="1325547"/>
                </a:lnTo>
                <a:lnTo>
                  <a:pt x="862411" y="1327126"/>
                </a:lnTo>
                <a:lnTo>
                  <a:pt x="866128" y="1328705"/>
                </a:lnTo>
                <a:lnTo>
                  <a:pt x="869579" y="1330547"/>
                </a:lnTo>
                <a:lnTo>
                  <a:pt x="872499" y="1332390"/>
                </a:lnTo>
                <a:lnTo>
                  <a:pt x="875685" y="1334495"/>
                </a:lnTo>
                <a:lnTo>
                  <a:pt x="878605" y="1336864"/>
                </a:lnTo>
                <a:lnTo>
                  <a:pt x="880994" y="1339759"/>
                </a:lnTo>
                <a:lnTo>
                  <a:pt x="883383" y="1342392"/>
                </a:lnTo>
                <a:lnTo>
                  <a:pt x="885507" y="1345287"/>
                </a:lnTo>
                <a:lnTo>
                  <a:pt x="887896" y="1348708"/>
                </a:lnTo>
                <a:lnTo>
                  <a:pt x="889754" y="1352130"/>
                </a:lnTo>
                <a:lnTo>
                  <a:pt x="891347" y="1355552"/>
                </a:lnTo>
                <a:lnTo>
                  <a:pt x="892674" y="1359236"/>
                </a:lnTo>
                <a:lnTo>
                  <a:pt x="894267" y="1362921"/>
                </a:lnTo>
                <a:lnTo>
                  <a:pt x="895594" y="1366869"/>
                </a:lnTo>
                <a:lnTo>
                  <a:pt x="897718" y="1375292"/>
                </a:lnTo>
                <a:lnTo>
                  <a:pt x="899311" y="1383977"/>
                </a:lnTo>
                <a:lnTo>
                  <a:pt x="900638" y="1393190"/>
                </a:lnTo>
                <a:lnTo>
                  <a:pt x="901169" y="1402928"/>
                </a:lnTo>
                <a:lnTo>
                  <a:pt x="901700" y="1412930"/>
                </a:lnTo>
                <a:lnTo>
                  <a:pt x="901700" y="1423458"/>
                </a:lnTo>
                <a:lnTo>
                  <a:pt x="901700" y="1433460"/>
                </a:lnTo>
                <a:lnTo>
                  <a:pt x="901169" y="1443461"/>
                </a:lnTo>
                <a:lnTo>
                  <a:pt x="900638" y="1453200"/>
                </a:lnTo>
                <a:lnTo>
                  <a:pt x="899311" y="1462412"/>
                </a:lnTo>
                <a:lnTo>
                  <a:pt x="897718" y="1471097"/>
                </a:lnTo>
                <a:lnTo>
                  <a:pt x="895594" y="1479520"/>
                </a:lnTo>
                <a:lnTo>
                  <a:pt x="894267" y="1483468"/>
                </a:lnTo>
                <a:lnTo>
                  <a:pt x="892674" y="1487153"/>
                </a:lnTo>
                <a:lnTo>
                  <a:pt x="891347" y="1490838"/>
                </a:lnTo>
                <a:lnTo>
                  <a:pt x="889754" y="1494259"/>
                </a:lnTo>
                <a:lnTo>
                  <a:pt x="887896" y="1497681"/>
                </a:lnTo>
                <a:lnTo>
                  <a:pt x="885507" y="1500839"/>
                </a:lnTo>
                <a:lnTo>
                  <a:pt x="883383" y="1503998"/>
                </a:lnTo>
                <a:lnTo>
                  <a:pt x="880994" y="1506630"/>
                </a:lnTo>
                <a:lnTo>
                  <a:pt x="878605" y="1509525"/>
                </a:lnTo>
                <a:lnTo>
                  <a:pt x="875685" y="1511631"/>
                </a:lnTo>
                <a:lnTo>
                  <a:pt x="872499" y="1513999"/>
                </a:lnTo>
                <a:lnTo>
                  <a:pt x="869579" y="1515842"/>
                </a:lnTo>
                <a:lnTo>
                  <a:pt x="866128" y="1517684"/>
                </a:lnTo>
                <a:lnTo>
                  <a:pt x="862411" y="1519263"/>
                </a:lnTo>
                <a:lnTo>
                  <a:pt x="858695" y="1520843"/>
                </a:lnTo>
                <a:lnTo>
                  <a:pt x="854182" y="1521896"/>
                </a:lnTo>
                <a:lnTo>
                  <a:pt x="849935" y="1522685"/>
                </a:lnTo>
                <a:lnTo>
                  <a:pt x="845156" y="1523212"/>
                </a:lnTo>
                <a:lnTo>
                  <a:pt x="840643" y="1523738"/>
                </a:lnTo>
                <a:lnTo>
                  <a:pt x="835334" y="1524001"/>
                </a:lnTo>
                <a:lnTo>
                  <a:pt x="649244" y="1524001"/>
                </a:lnTo>
                <a:lnTo>
                  <a:pt x="643934" y="1523738"/>
                </a:lnTo>
                <a:lnTo>
                  <a:pt x="638891" y="1523212"/>
                </a:lnTo>
                <a:lnTo>
                  <a:pt x="634643" y="1522685"/>
                </a:lnTo>
                <a:lnTo>
                  <a:pt x="630130" y="1521896"/>
                </a:lnTo>
                <a:lnTo>
                  <a:pt x="625883" y="1520843"/>
                </a:lnTo>
                <a:lnTo>
                  <a:pt x="622166" y="1519263"/>
                </a:lnTo>
                <a:lnTo>
                  <a:pt x="618450" y="1517684"/>
                </a:lnTo>
                <a:lnTo>
                  <a:pt x="614999" y="1515842"/>
                </a:lnTo>
                <a:lnTo>
                  <a:pt x="611813" y="1513999"/>
                </a:lnTo>
                <a:lnTo>
                  <a:pt x="608628" y="1511631"/>
                </a:lnTo>
                <a:lnTo>
                  <a:pt x="605973" y="1509525"/>
                </a:lnTo>
                <a:lnTo>
                  <a:pt x="603318" y="1506630"/>
                </a:lnTo>
                <a:lnTo>
                  <a:pt x="600929" y="1503998"/>
                </a:lnTo>
                <a:lnTo>
                  <a:pt x="598805" y="1500839"/>
                </a:lnTo>
                <a:lnTo>
                  <a:pt x="596416" y="1497681"/>
                </a:lnTo>
                <a:lnTo>
                  <a:pt x="594558" y="1494259"/>
                </a:lnTo>
                <a:lnTo>
                  <a:pt x="592700" y="1490838"/>
                </a:lnTo>
                <a:lnTo>
                  <a:pt x="591372" y="1487153"/>
                </a:lnTo>
                <a:lnTo>
                  <a:pt x="590045" y="1483468"/>
                </a:lnTo>
                <a:lnTo>
                  <a:pt x="588718" y="1479520"/>
                </a:lnTo>
                <a:lnTo>
                  <a:pt x="586594" y="1471097"/>
                </a:lnTo>
                <a:lnTo>
                  <a:pt x="585001" y="1462412"/>
                </a:lnTo>
                <a:lnTo>
                  <a:pt x="583674" y="1453200"/>
                </a:lnTo>
                <a:lnTo>
                  <a:pt x="583143" y="1443461"/>
                </a:lnTo>
                <a:lnTo>
                  <a:pt x="582612" y="1433460"/>
                </a:lnTo>
                <a:lnTo>
                  <a:pt x="582612" y="1423458"/>
                </a:lnTo>
                <a:lnTo>
                  <a:pt x="582612" y="1412930"/>
                </a:lnTo>
                <a:lnTo>
                  <a:pt x="583143" y="1402928"/>
                </a:lnTo>
                <a:lnTo>
                  <a:pt x="583674" y="1393190"/>
                </a:lnTo>
                <a:lnTo>
                  <a:pt x="585001" y="1383977"/>
                </a:lnTo>
                <a:lnTo>
                  <a:pt x="586594" y="1375292"/>
                </a:lnTo>
                <a:lnTo>
                  <a:pt x="588718" y="1366869"/>
                </a:lnTo>
                <a:lnTo>
                  <a:pt x="590045" y="1362921"/>
                </a:lnTo>
                <a:lnTo>
                  <a:pt x="591372" y="1359236"/>
                </a:lnTo>
                <a:lnTo>
                  <a:pt x="592700" y="1355552"/>
                </a:lnTo>
                <a:lnTo>
                  <a:pt x="594558" y="1352130"/>
                </a:lnTo>
                <a:lnTo>
                  <a:pt x="596416" y="1348708"/>
                </a:lnTo>
                <a:lnTo>
                  <a:pt x="598805" y="1345287"/>
                </a:lnTo>
                <a:lnTo>
                  <a:pt x="600929" y="1342392"/>
                </a:lnTo>
                <a:lnTo>
                  <a:pt x="603318" y="1339759"/>
                </a:lnTo>
                <a:lnTo>
                  <a:pt x="605973" y="1336864"/>
                </a:lnTo>
                <a:lnTo>
                  <a:pt x="608628" y="1334495"/>
                </a:lnTo>
                <a:lnTo>
                  <a:pt x="611813" y="1332390"/>
                </a:lnTo>
                <a:lnTo>
                  <a:pt x="614999" y="1330547"/>
                </a:lnTo>
                <a:lnTo>
                  <a:pt x="618450" y="1328705"/>
                </a:lnTo>
                <a:lnTo>
                  <a:pt x="622166" y="1327126"/>
                </a:lnTo>
                <a:lnTo>
                  <a:pt x="625883" y="1325547"/>
                </a:lnTo>
                <a:lnTo>
                  <a:pt x="630130" y="1324494"/>
                </a:lnTo>
                <a:lnTo>
                  <a:pt x="634643" y="1323704"/>
                </a:lnTo>
                <a:lnTo>
                  <a:pt x="638891" y="1323178"/>
                </a:lnTo>
                <a:lnTo>
                  <a:pt x="643934" y="1322388"/>
                </a:lnTo>
                <a:close/>
                <a:moveTo>
                  <a:pt x="589756" y="1073150"/>
                </a:moveTo>
                <a:lnTo>
                  <a:pt x="595048" y="1073150"/>
                </a:lnTo>
                <a:lnTo>
                  <a:pt x="921015" y="1073150"/>
                </a:lnTo>
                <a:lnTo>
                  <a:pt x="926306" y="1073150"/>
                </a:lnTo>
                <a:lnTo>
                  <a:pt x="930804" y="1073415"/>
                </a:lnTo>
                <a:lnTo>
                  <a:pt x="935567" y="1074476"/>
                </a:lnTo>
                <a:lnTo>
                  <a:pt x="939800" y="1075007"/>
                </a:lnTo>
                <a:lnTo>
                  <a:pt x="943769" y="1076333"/>
                </a:lnTo>
                <a:lnTo>
                  <a:pt x="948002" y="1077660"/>
                </a:lnTo>
                <a:lnTo>
                  <a:pt x="951706" y="1079517"/>
                </a:lnTo>
                <a:lnTo>
                  <a:pt x="955146" y="1080843"/>
                </a:lnTo>
                <a:lnTo>
                  <a:pt x="958056" y="1083231"/>
                </a:lnTo>
                <a:lnTo>
                  <a:pt x="961231" y="1085353"/>
                </a:lnTo>
                <a:lnTo>
                  <a:pt x="964142" y="1087740"/>
                </a:lnTo>
                <a:lnTo>
                  <a:pt x="966523" y="1090393"/>
                </a:lnTo>
                <a:lnTo>
                  <a:pt x="968904" y="1093311"/>
                </a:lnTo>
                <a:lnTo>
                  <a:pt x="971286" y="1096229"/>
                </a:lnTo>
                <a:lnTo>
                  <a:pt x="973402" y="1099678"/>
                </a:lnTo>
                <a:lnTo>
                  <a:pt x="975254" y="1102861"/>
                </a:lnTo>
                <a:lnTo>
                  <a:pt x="976842" y="1106575"/>
                </a:lnTo>
                <a:lnTo>
                  <a:pt x="978429" y="1110289"/>
                </a:lnTo>
                <a:lnTo>
                  <a:pt x="979752" y="1114002"/>
                </a:lnTo>
                <a:lnTo>
                  <a:pt x="981075" y="1117981"/>
                </a:lnTo>
                <a:lnTo>
                  <a:pt x="983192" y="1126470"/>
                </a:lnTo>
                <a:lnTo>
                  <a:pt x="984779" y="1134959"/>
                </a:lnTo>
                <a:lnTo>
                  <a:pt x="986102" y="1144509"/>
                </a:lnTo>
                <a:lnTo>
                  <a:pt x="986631" y="1154059"/>
                </a:lnTo>
                <a:lnTo>
                  <a:pt x="987425" y="1164404"/>
                </a:lnTo>
                <a:lnTo>
                  <a:pt x="987425" y="1174485"/>
                </a:lnTo>
                <a:lnTo>
                  <a:pt x="987425" y="1185096"/>
                </a:lnTo>
                <a:lnTo>
                  <a:pt x="986631" y="1195176"/>
                </a:lnTo>
                <a:lnTo>
                  <a:pt x="986102" y="1204726"/>
                </a:lnTo>
                <a:lnTo>
                  <a:pt x="984779" y="1214011"/>
                </a:lnTo>
                <a:lnTo>
                  <a:pt x="983192" y="1223030"/>
                </a:lnTo>
                <a:lnTo>
                  <a:pt x="981075" y="1231519"/>
                </a:lnTo>
                <a:lnTo>
                  <a:pt x="979752" y="1235498"/>
                </a:lnTo>
                <a:lnTo>
                  <a:pt x="978429" y="1239212"/>
                </a:lnTo>
                <a:lnTo>
                  <a:pt x="976842" y="1242926"/>
                </a:lnTo>
                <a:lnTo>
                  <a:pt x="975254" y="1246374"/>
                </a:lnTo>
                <a:lnTo>
                  <a:pt x="973402" y="1249823"/>
                </a:lnTo>
                <a:lnTo>
                  <a:pt x="971286" y="1253006"/>
                </a:lnTo>
                <a:lnTo>
                  <a:pt x="968904" y="1255924"/>
                </a:lnTo>
                <a:lnTo>
                  <a:pt x="966523" y="1258842"/>
                </a:lnTo>
                <a:lnTo>
                  <a:pt x="964142" y="1261230"/>
                </a:lnTo>
                <a:lnTo>
                  <a:pt x="961231" y="1263882"/>
                </a:lnTo>
                <a:lnTo>
                  <a:pt x="958056" y="1266004"/>
                </a:lnTo>
                <a:lnTo>
                  <a:pt x="955146" y="1268127"/>
                </a:lnTo>
                <a:lnTo>
                  <a:pt x="951706" y="1269984"/>
                </a:lnTo>
                <a:lnTo>
                  <a:pt x="948002" y="1271575"/>
                </a:lnTo>
                <a:lnTo>
                  <a:pt x="943769" y="1272902"/>
                </a:lnTo>
                <a:lnTo>
                  <a:pt x="939800" y="1273963"/>
                </a:lnTo>
                <a:lnTo>
                  <a:pt x="935567" y="1275024"/>
                </a:lnTo>
                <a:lnTo>
                  <a:pt x="930804" y="1275554"/>
                </a:lnTo>
                <a:lnTo>
                  <a:pt x="926306" y="1275820"/>
                </a:lnTo>
                <a:lnTo>
                  <a:pt x="921015" y="1276350"/>
                </a:lnTo>
                <a:lnTo>
                  <a:pt x="595048" y="1276350"/>
                </a:lnTo>
                <a:lnTo>
                  <a:pt x="589756" y="1275820"/>
                </a:lnTo>
                <a:lnTo>
                  <a:pt x="584993" y="1275554"/>
                </a:lnTo>
                <a:lnTo>
                  <a:pt x="580496" y="1275024"/>
                </a:lnTo>
                <a:lnTo>
                  <a:pt x="575998" y="1273963"/>
                </a:lnTo>
                <a:lnTo>
                  <a:pt x="572029" y="1272902"/>
                </a:lnTo>
                <a:lnTo>
                  <a:pt x="568060" y="1271575"/>
                </a:lnTo>
                <a:lnTo>
                  <a:pt x="564620" y="1269984"/>
                </a:lnTo>
                <a:lnTo>
                  <a:pt x="561181" y="1268127"/>
                </a:lnTo>
                <a:lnTo>
                  <a:pt x="557741" y="1266004"/>
                </a:lnTo>
                <a:lnTo>
                  <a:pt x="554831" y="1263882"/>
                </a:lnTo>
                <a:lnTo>
                  <a:pt x="552185" y="1261230"/>
                </a:lnTo>
                <a:lnTo>
                  <a:pt x="549275" y="1258842"/>
                </a:lnTo>
                <a:lnTo>
                  <a:pt x="546893" y="1255924"/>
                </a:lnTo>
                <a:lnTo>
                  <a:pt x="544777" y="1253006"/>
                </a:lnTo>
                <a:lnTo>
                  <a:pt x="542925" y="1249823"/>
                </a:lnTo>
                <a:lnTo>
                  <a:pt x="541073" y="1246374"/>
                </a:lnTo>
                <a:lnTo>
                  <a:pt x="539220" y="1242926"/>
                </a:lnTo>
                <a:lnTo>
                  <a:pt x="537633" y="1239212"/>
                </a:lnTo>
                <a:lnTo>
                  <a:pt x="536045" y="1235498"/>
                </a:lnTo>
                <a:lnTo>
                  <a:pt x="534723" y="1231519"/>
                </a:lnTo>
                <a:lnTo>
                  <a:pt x="532606" y="1223030"/>
                </a:lnTo>
                <a:lnTo>
                  <a:pt x="531018" y="1214011"/>
                </a:lnTo>
                <a:lnTo>
                  <a:pt x="529695" y="1204726"/>
                </a:lnTo>
                <a:lnTo>
                  <a:pt x="529166" y="1195176"/>
                </a:lnTo>
                <a:lnTo>
                  <a:pt x="528902" y="1185096"/>
                </a:lnTo>
                <a:lnTo>
                  <a:pt x="528637" y="1174485"/>
                </a:lnTo>
                <a:lnTo>
                  <a:pt x="528902" y="1164404"/>
                </a:lnTo>
                <a:lnTo>
                  <a:pt x="529166" y="1154059"/>
                </a:lnTo>
                <a:lnTo>
                  <a:pt x="529695" y="1144509"/>
                </a:lnTo>
                <a:lnTo>
                  <a:pt x="531018" y="1134959"/>
                </a:lnTo>
                <a:lnTo>
                  <a:pt x="532606" y="1126470"/>
                </a:lnTo>
                <a:lnTo>
                  <a:pt x="534723" y="1117981"/>
                </a:lnTo>
                <a:lnTo>
                  <a:pt x="536045" y="1114002"/>
                </a:lnTo>
                <a:lnTo>
                  <a:pt x="537633" y="1110289"/>
                </a:lnTo>
                <a:lnTo>
                  <a:pt x="539220" y="1106575"/>
                </a:lnTo>
                <a:lnTo>
                  <a:pt x="541073" y="1102861"/>
                </a:lnTo>
                <a:lnTo>
                  <a:pt x="542925" y="1099678"/>
                </a:lnTo>
                <a:lnTo>
                  <a:pt x="544777" y="1096229"/>
                </a:lnTo>
                <a:lnTo>
                  <a:pt x="546893" y="1093311"/>
                </a:lnTo>
                <a:lnTo>
                  <a:pt x="549275" y="1090393"/>
                </a:lnTo>
                <a:lnTo>
                  <a:pt x="552185" y="1087740"/>
                </a:lnTo>
                <a:lnTo>
                  <a:pt x="554831" y="1085353"/>
                </a:lnTo>
                <a:lnTo>
                  <a:pt x="557741" y="1083231"/>
                </a:lnTo>
                <a:lnTo>
                  <a:pt x="561181" y="1080843"/>
                </a:lnTo>
                <a:lnTo>
                  <a:pt x="564620" y="1079517"/>
                </a:lnTo>
                <a:lnTo>
                  <a:pt x="568060" y="1077660"/>
                </a:lnTo>
                <a:lnTo>
                  <a:pt x="572029" y="1076333"/>
                </a:lnTo>
                <a:lnTo>
                  <a:pt x="575998" y="1075007"/>
                </a:lnTo>
                <a:lnTo>
                  <a:pt x="580496" y="1074476"/>
                </a:lnTo>
                <a:lnTo>
                  <a:pt x="584993" y="1073415"/>
                </a:lnTo>
                <a:lnTo>
                  <a:pt x="589756" y="1073150"/>
                </a:lnTo>
                <a:close/>
                <a:moveTo>
                  <a:pt x="535633" y="830263"/>
                </a:moveTo>
                <a:lnTo>
                  <a:pt x="540912" y="830263"/>
                </a:lnTo>
                <a:lnTo>
                  <a:pt x="952926" y="830263"/>
                </a:lnTo>
                <a:lnTo>
                  <a:pt x="958204" y="830263"/>
                </a:lnTo>
                <a:lnTo>
                  <a:pt x="962955" y="830790"/>
                </a:lnTo>
                <a:lnTo>
                  <a:pt x="967442" y="831317"/>
                </a:lnTo>
                <a:lnTo>
                  <a:pt x="971929" y="832371"/>
                </a:lnTo>
                <a:lnTo>
                  <a:pt x="976153" y="833426"/>
                </a:lnTo>
                <a:lnTo>
                  <a:pt x="979848" y="834743"/>
                </a:lnTo>
                <a:lnTo>
                  <a:pt x="983543" y="836325"/>
                </a:lnTo>
                <a:lnTo>
                  <a:pt x="986974" y="838170"/>
                </a:lnTo>
                <a:lnTo>
                  <a:pt x="990141" y="840014"/>
                </a:lnTo>
                <a:lnTo>
                  <a:pt x="993309" y="842386"/>
                </a:lnTo>
                <a:lnTo>
                  <a:pt x="995948" y="844758"/>
                </a:lnTo>
                <a:lnTo>
                  <a:pt x="998588" y="847394"/>
                </a:lnTo>
                <a:lnTo>
                  <a:pt x="1000963" y="850293"/>
                </a:lnTo>
                <a:lnTo>
                  <a:pt x="1003075" y="853455"/>
                </a:lnTo>
                <a:lnTo>
                  <a:pt x="1005186" y="856354"/>
                </a:lnTo>
                <a:lnTo>
                  <a:pt x="1007298" y="859780"/>
                </a:lnTo>
                <a:lnTo>
                  <a:pt x="1009145" y="863206"/>
                </a:lnTo>
                <a:lnTo>
                  <a:pt x="1010465" y="866896"/>
                </a:lnTo>
                <a:lnTo>
                  <a:pt x="1011785" y="870586"/>
                </a:lnTo>
                <a:lnTo>
                  <a:pt x="1013104" y="874802"/>
                </a:lnTo>
                <a:lnTo>
                  <a:pt x="1015216" y="882972"/>
                </a:lnTo>
                <a:lnTo>
                  <a:pt x="1016800" y="891669"/>
                </a:lnTo>
                <a:lnTo>
                  <a:pt x="1018119" y="900894"/>
                </a:lnTo>
                <a:lnTo>
                  <a:pt x="1018911" y="910908"/>
                </a:lnTo>
                <a:lnTo>
                  <a:pt x="1019175" y="920660"/>
                </a:lnTo>
                <a:lnTo>
                  <a:pt x="1019175" y="930938"/>
                </a:lnTo>
                <a:lnTo>
                  <a:pt x="1019175" y="941480"/>
                </a:lnTo>
                <a:lnTo>
                  <a:pt x="1018911" y="951231"/>
                </a:lnTo>
                <a:lnTo>
                  <a:pt x="1018119" y="961246"/>
                </a:lnTo>
                <a:lnTo>
                  <a:pt x="1016800" y="970470"/>
                </a:lnTo>
                <a:lnTo>
                  <a:pt x="1015216" y="979167"/>
                </a:lnTo>
                <a:lnTo>
                  <a:pt x="1013104" y="987337"/>
                </a:lnTo>
                <a:lnTo>
                  <a:pt x="1011785" y="991554"/>
                </a:lnTo>
                <a:lnTo>
                  <a:pt x="1010465" y="995243"/>
                </a:lnTo>
                <a:lnTo>
                  <a:pt x="1009145" y="998933"/>
                </a:lnTo>
                <a:lnTo>
                  <a:pt x="1007298" y="1002359"/>
                </a:lnTo>
                <a:lnTo>
                  <a:pt x="1005186" y="1005785"/>
                </a:lnTo>
                <a:lnTo>
                  <a:pt x="1003075" y="1008684"/>
                </a:lnTo>
                <a:lnTo>
                  <a:pt x="1000963" y="1011847"/>
                </a:lnTo>
                <a:lnTo>
                  <a:pt x="998588" y="1014746"/>
                </a:lnTo>
                <a:lnTo>
                  <a:pt x="995948" y="1017381"/>
                </a:lnTo>
                <a:lnTo>
                  <a:pt x="993309" y="1020017"/>
                </a:lnTo>
                <a:lnTo>
                  <a:pt x="990141" y="1022125"/>
                </a:lnTo>
                <a:lnTo>
                  <a:pt x="986974" y="1023970"/>
                </a:lnTo>
                <a:lnTo>
                  <a:pt x="983543" y="1025815"/>
                </a:lnTo>
                <a:lnTo>
                  <a:pt x="979848" y="1027396"/>
                </a:lnTo>
                <a:lnTo>
                  <a:pt x="976153" y="1028977"/>
                </a:lnTo>
                <a:lnTo>
                  <a:pt x="971929" y="1029768"/>
                </a:lnTo>
                <a:lnTo>
                  <a:pt x="967442" y="1030822"/>
                </a:lnTo>
                <a:lnTo>
                  <a:pt x="962955" y="1031349"/>
                </a:lnTo>
                <a:lnTo>
                  <a:pt x="958204" y="1031876"/>
                </a:lnTo>
                <a:lnTo>
                  <a:pt x="952926" y="1031876"/>
                </a:lnTo>
                <a:lnTo>
                  <a:pt x="540912" y="1031876"/>
                </a:lnTo>
                <a:lnTo>
                  <a:pt x="535633" y="1031876"/>
                </a:lnTo>
                <a:lnTo>
                  <a:pt x="530882" y="1031349"/>
                </a:lnTo>
                <a:lnTo>
                  <a:pt x="526395" y="1030822"/>
                </a:lnTo>
                <a:lnTo>
                  <a:pt x="521908" y="1029768"/>
                </a:lnTo>
                <a:lnTo>
                  <a:pt x="517685" y="1028977"/>
                </a:lnTo>
                <a:lnTo>
                  <a:pt x="513990" y="1027396"/>
                </a:lnTo>
                <a:lnTo>
                  <a:pt x="510294" y="1025815"/>
                </a:lnTo>
                <a:lnTo>
                  <a:pt x="506863" y="1023970"/>
                </a:lnTo>
                <a:lnTo>
                  <a:pt x="503696" y="1022125"/>
                </a:lnTo>
                <a:lnTo>
                  <a:pt x="500792" y="1020017"/>
                </a:lnTo>
                <a:lnTo>
                  <a:pt x="497889" y="1017381"/>
                </a:lnTo>
                <a:lnTo>
                  <a:pt x="495514" y="1014746"/>
                </a:lnTo>
                <a:lnTo>
                  <a:pt x="492874" y="1011847"/>
                </a:lnTo>
                <a:lnTo>
                  <a:pt x="490763" y="1008684"/>
                </a:lnTo>
                <a:lnTo>
                  <a:pt x="488651" y="1005785"/>
                </a:lnTo>
                <a:lnTo>
                  <a:pt x="486803" y="1002359"/>
                </a:lnTo>
                <a:lnTo>
                  <a:pt x="485220" y="998933"/>
                </a:lnTo>
                <a:lnTo>
                  <a:pt x="483636" y="995243"/>
                </a:lnTo>
                <a:lnTo>
                  <a:pt x="482053" y="991554"/>
                </a:lnTo>
                <a:lnTo>
                  <a:pt x="480997" y="987337"/>
                </a:lnTo>
                <a:lnTo>
                  <a:pt x="478621" y="979167"/>
                </a:lnTo>
                <a:lnTo>
                  <a:pt x="477038" y="970470"/>
                </a:lnTo>
                <a:lnTo>
                  <a:pt x="475982" y="961246"/>
                </a:lnTo>
                <a:lnTo>
                  <a:pt x="475190" y="951231"/>
                </a:lnTo>
                <a:lnTo>
                  <a:pt x="474662" y="941480"/>
                </a:lnTo>
                <a:lnTo>
                  <a:pt x="474662" y="930938"/>
                </a:lnTo>
                <a:lnTo>
                  <a:pt x="474662" y="920660"/>
                </a:lnTo>
                <a:lnTo>
                  <a:pt x="475190" y="910908"/>
                </a:lnTo>
                <a:lnTo>
                  <a:pt x="475982" y="900894"/>
                </a:lnTo>
                <a:lnTo>
                  <a:pt x="477038" y="891669"/>
                </a:lnTo>
                <a:lnTo>
                  <a:pt x="478621" y="882972"/>
                </a:lnTo>
                <a:lnTo>
                  <a:pt x="480997" y="874802"/>
                </a:lnTo>
                <a:lnTo>
                  <a:pt x="482053" y="870586"/>
                </a:lnTo>
                <a:lnTo>
                  <a:pt x="483636" y="866896"/>
                </a:lnTo>
                <a:lnTo>
                  <a:pt x="485220" y="863206"/>
                </a:lnTo>
                <a:lnTo>
                  <a:pt x="486803" y="859780"/>
                </a:lnTo>
                <a:lnTo>
                  <a:pt x="488651" y="856354"/>
                </a:lnTo>
                <a:lnTo>
                  <a:pt x="490763" y="853455"/>
                </a:lnTo>
                <a:lnTo>
                  <a:pt x="492874" y="850293"/>
                </a:lnTo>
                <a:lnTo>
                  <a:pt x="495514" y="847394"/>
                </a:lnTo>
                <a:lnTo>
                  <a:pt x="497889" y="844758"/>
                </a:lnTo>
                <a:lnTo>
                  <a:pt x="500792" y="842386"/>
                </a:lnTo>
                <a:lnTo>
                  <a:pt x="503696" y="840014"/>
                </a:lnTo>
                <a:lnTo>
                  <a:pt x="506863" y="838170"/>
                </a:lnTo>
                <a:lnTo>
                  <a:pt x="510294" y="836325"/>
                </a:lnTo>
                <a:lnTo>
                  <a:pt x="513990" y="834743"/>
                </a:lnTo>
                <a:lnTo>
                  <a:pt x="517685" y="833426"/>
                </a:lnTo>
                <a:lnTo>
                  <a:pt x="521908" y="832371"/>
                </a:lnTo>
                <a:lnTo>
                  <a:pt x="526395" y="831317"/>
                </a:lnTo>
                <a:lnTo>
                  <a:pt x="530882" y="830790"/>
                </a:lnTo>
                <a:lnTo>
                  <a:pt x="535633" y="830263"/>
                </a:lnTo>
                <a:close/>
                <a:moveTo>
                  <a:pt x="591344" y="588963"/>
                </a:moveTo>
                <a:lnTo>
                  <a:pt x="596636" y="588963"/>
                </a:lnTo>
                <a:lnTo>
                  <a:pt x="905404" y="588963"/>
                </a:lnTo>
                <a:lnTo>
                  <a:pt x="910431" y="588963"/>
                </a:lnTo>
                <a:lnTo>
                  <a:pt x="915458" y="589759"/>
                </a:lnTo>
                <a:lnTo>
                  <a:pt x="919956" y="590289"/>
                </a:lnTo>
                <a:lnTo>
                  <a:pt x="924190" y="591351"/>
                </a:lnTo>
                <a:lnTo>
                  <a:pt x="928423" y="592146"/>
                </a:lnTo>
                <a:lnTo>
                  <a:pt x="932392" y="593738"/>
                </a:lnTo>
                <a:lnTo>
                  <a:pt x="936096" y="595330"/>
                </a:lnTo>
                <a:lnTo>
                  <a:pt x="939271" y="597187"/>
                </a:lnTo>
                <a:lnTo>
                  <a:pt x="942446" y="599044"/>
                </a:lnTo>
                <a:lnTo>
                  <a:pt x="945621" y="601166"/>
                </a:lnTo>
                <a:lnTo>
                  <a:pt x="948267" y="603818"/>
                </a:lnTo>
                <a:lnTo>
                  <a:pt x="950913" y="606471"/>
                </a:lnTo>
                <a:lnTo>
                  <a:pt x="953294" y="609389"/>
                </a:lnTo>
                <a:lnTo>
                  <a:pt x="955411" y="612307"/>
                </a:lnTo>
                <a:lnTo>
                  <a:pt x="957792" y="615491"/>
                </a:lnTo>
                <a:lnTo>
                  <a:pt x="959644" y="618939"/>
                </a:lnTo>
                <a:lnTo>
                  <a:pt x="961231" y="622388"/>
                </a:lnTo>
                <a:lnTo>
                  <a:pt x="962554" y="626102"/>
                </a:lnTo>
                <a:lnTo>
                  <a:pt x="964142" y="629815"/>
                </a:lnTo>
                <a:lnTo>
                  <a:pt x="965465" y="633794"/>
                </a:lnTo>
                <a:lnTo>
                  <a:pt x="967581" y="642283"/>
                </a:lnTo>
                <a:lnTo>
                  <a:pt x="969169" y="651037"/>
                </a:lnTo>
                <a:lnTo>
                  <a:pt x="970492" y="660322"/>
                </a:lnTo>
                <a:lnTo>
                  <a:pt x="971021" y="670137"/>
                </a:lnTo>
                <a:lnTo>
                  <a:pt x="971550" y="680217"/>
                </a:lnTo>
                <a:lnTo>
                  <a:pt x="971550" y="690828"/>
                </a:lnTo>
                <a:lnTo>
                  <a:pt x="971550" y="700909"/>
                </a:lnTo>
                <a:lnTo>
                  <a:pt x="971021" y="710989"/>
                </a:lnTo>
                <a:lnTo>
                  <a:pt x="970492" y="721070"/>
                </a:lnTo>
                <a:lnTo>
                  <a:pt x="969169" y="730354"/>
                </a:lnTo>
                <a:lnTo>
                  <a:pt x="967581" y="738843"/>
                </a:lnTo>
                <a:lnTo>
                  <a:pt x="965465" y="747332"/>
                </a:lnTo>
                <a:lnTo>
                  <a:pt x="964142" y="751311"/>
                </a:lnTo>
                <a:lnTo>
                  <a:pt x="962554" y="755025"/>
                </a:lnTo>
                <a:lnTo>
                  <a:pt x="961231" y="759004"/>
                </a:lnTo>
                <a:lnTo>
                  <a:pt x="959644" y="762187"/>
                </a:lnTo>
                <a:lnTo>
                  <a:pt x="957792" y="765636"/>
                </a:lnTo>
                <a:lnTo>
                  <a:pt x="955411" y="769084"/>
                </a:lnTo>
                <a:lnTo>
                  <a:pt x="953294" y="772002"/>
                </a:lnTo>
                <a:lnTo>
                  <a:pt x="950913" y="774655"/>
                </a:lnTo>
                <a:lnTo>
                  <a:pt x="948267" y="777573"/>
                </a:lnTo>
                <a:lnTo>
                  <a:pt x="945621" y="779961"/>
                </a:lnTo>
                <a:lnTo>
                  <a:pt x="942446" y="782083"/>
                </a:lnTo>
                <a:lnTo>
                  <a:pt x="939271" y="783940"/>
                </a:lnTo>
                <a:lnTo>
                  <a:pt x="936096" y="786062"/>
                </a:lnTo>
                <a:lnTo>
                  <a:pt x="932392" y="787388"/>
                </a:lnTo>
                <a:lnTo>
                  <a:pt x="928423" y="788980"/>
                </a:lnTo>
                <a:lnTo>
                  <a:pt x="924190" y="790041"/>
                </a:lnTo>
                <a:lnTo>
                  <a:pt x="919956" y="790837"/>
                </a:lnTo>
                <a:lnTo>
                  <a:pt x="915458" y="791633"/>
                </a:lnTo>
                <a:lnTo>
                  <a:pt x="910431" y="792163"/>
                </a:lnTo>
                <a:lnTo>
                  <a:pt x="905404" y="792163"/>
                </a:lnTo>
                <a:lnTo>
                  <a:pt x="596636" y="792163"/>
                </a:lnTo>
                <a:lnTo>
                  <a:pt x="591344" y="792163"/>
                </a:lnTo>
                <a:lnTo>
                  <a:pt x="586317" y="791633"/>
                </a:lnTo>
                <a:lnTo>
                  <a:pt x="582083" y="790837"/>
                </a:lnTo>
                <a:lnTo>
                  <a:pt x="577850" y="790041"/>
                </a:lnTo>
                <a:lnTo>
                  <a:pt x="573352" y="788980"/>
                </a:lnTo>
                <a:lnTo>
                  <a:pt x="569648" y="787388"/>
                </a:lnTo>
                <a:lnTo>
                  <a:pt x="565944" y="786062"/>
                </a:lnTo>
                <a:lnTo>
                  <a:pt x="562504" y="783940"/>
                </a:lnTo>
                <a:lnTo>
                  <a:pt x="559329" y="782083"/>
                </a:lnTo>
                <a:lnTo>
                  <a:pt x="556419" y="779961"/>
                </a:lnTo>
                <a:lnTo>
                  <a:pt x="553508" y="777573"/>
                </a:lnTo>
                <a:lnTo>
                  <a:pt x="551127" y="774655"/>
                </a:lnTo>
                <a:lnTo>
                  <a:pt x="548481" y="772002"/>
                </a:lnTo>
                <a:lnTo>
                  <a:pt x="546365" y="769084"/>
                </a:lnTo>
                <a:lnTo>
                  <a:pt x="544248" y="765636"/>
                </a:lnTo>
                <a:lnTo>
                  <a:pt x="542396" y="762187"/>
                </a:lnTo>
                <a:lnTo>
                  <a:pt x="540544" y="759004"/>
                </a:lnTo>
                <a:lnTo>
                  <a:pt x="538956" y="755025"/>
                </a:lnTo>
                <a:lnTo>
                  <a:pt x="537633" y="751311"/>
                </a:lnTo>
                <a:lnTo>
                  <a:pt x="536575" y="747332"/>
                </a:lnTo>
                <a:lnTo>
                  <a:pt x="534458" y="738843"/>
                </a:lnTo>
                <a:lnTo>
                  <a:pt x="532871" y="730354"/>
                </a:lnTo>
                <a:lnTo>
                  <a:pt x="531548" y="721070"/>
                </a:lnTo>
                <a:lnTo>
                  <a:pt x="530490" y="710989"/>
                </a:lnTo>
                <a:lnTo>
                  <a:pt x="530225" y="700909"/>
                </a:lnTo>
                <a:lnTo>
                  <a:pt x="530225" y="690828"/>
                </a:lnTo>
                <a:lnTo>
                  <a:pt x="530225" y="680217"/>
                </a:lnTo>
                <a:lnTo>
                  <a:pt x="530490" y="670137"/>
                </a:lnTo>
                <a:lnTo>
                  <a:pt x="531548" y="660322"/>
                </a:lnTo>
                <a:lnTo>
                  <a:pt x="532871" y="651037"/>
                </a:lnTo>
                <a:lnTo>
                  <a:pt x="534458" y="642283"/>
                </a:lnTo>
                <a:lnTo>
                  <a:pt x="536575" y="633794"/>
                </a:lnTo>
                <a:lnTo>
                  <a:pt x="537633" y="629815"/>
                </a:lnTo>
                <a:lnTo>
                  <a:pt x="538956" y="626102"/>
                </a:lnTo>
                <a:lnTo>
                  <a:pt x="540544" y="622388"/>
                </a:lnTo>
                <a:lnTo>
                  <a:pt x="542396" y="618939"/>
                </a:lnTo>
                <a:lnTo>
                  <a:pt x="544248" y="615491"/>
                </a:lnTo>
                <a:lnTo>
                  <a:pt x="546365" y="612307"/>
                </a:lnTo>
                <a:lnTo>
                  <a:pt x="548481" y="609389"/>
                </a:lnTo>
                <a:lnTo>
                  <a:pt x="551127" y="606471"/>
                </a:lnTo>
                <a:lnTo>
                  <a:pt x="553508" y="603818"/>
                </a:lnTo>
                <a:lnTo>
                  <a:pt x="556419" y="601166"/>
                </a:lnTo>
                <a:lnTo>
                  <a:pt x="559329" y="599044"/>
                </a:lnTo>
                <a:lnTo>
                  <a:pt x="562504" y="597187"/>
                </a:lnTo>
                <a:lnTo>
                  <a:pt x="565944" y="595330"/>
                </a:lnTo>
                <a:lnTo>
                  <a:pt x="569648" y="593738"/>
                </a:lnTo>
                <a:lnTo>
                  <a:pt x="573352" y="592146"/>
                </a:lnTo>
                <a:lnTo>
                  <a:pt x="577850" y="591351"/>
                </a:lnTo>
                <a:lnTo>
                  <a:pt x="582083" y="590289"/>
                </a:lnTo>
                <a:lnTo>
                  <a:pt x="586317" y="589759"/>
                </a:lnTo>
                <a:lnTo>
                  <a:pt x="591344" y="588963"/>
                </a:lnTo>
                <a:close/>
                <a:moveTo>
                  <a:pt x="573015" y="0"/>
                </a:moveTo>
                <a:lnTo>
                  <a:pt x="580426" y="0"/>
                </a:lnTo>
                <a:lnTo>
                  <a:pt x="588630" y="265"/>
                </a:lnTo>
                <a:lnTo>
                  <a:pt x="597365" y="1058"/>
                </a:lnTo>
                <a:lnTo>
                  <a:pt x="606628" y="1588"/>
                </a:lnTo>
                <a:lnTo>
                  <a:pt x="616421" y="2910"/>
                </a:lnTo>
                <a:lnTo>
                  <a:pt x="626743" y="4498"/>
                </a:lnTo>
                <a:lnTo>
                  <a:pt x="637595" y="6615"/>
                </a:lnTo>
                <a:lnTo>
                  <a:pt x="648446" y="8996"/>
                </a:lnTo>
                <a:lnTo>
                  <a:pt x="659563" y="12171"/>
                </a:lnTo>
                <a:lnTo>
                  <a:pt x="670679" y="15875"/>
                </a:lnTo>
                <a:lnTo>
                  <a:pt x="682060" y="20638"/>
                </a:lnTo>
                <a:lnTo>
                  <a:pt x="693176" y="25400"/>
                </a:lnTo>
                <a:lnTo>
                  <a:pt x="698734" y="28310"/>
                </a:lnTo>
                <a:lnTo>
                  <a:pt x="704027" y="31485"/>
                </a:lnTo>
                <a:lnTo>
                  <a:pt x="709586" y="34396"/>
                </a:lnTo>
                <a:lnTo>
                  <a:pt x="714879" y="38100"/>
                </a:lnTo>
                <a:lnTo>
                  <a:pt x="719908" y="41540"/>
                </a:lnTo>
                <a:lnTo>
                  <a:pt x="725201" y="45773"/>
                </a:lnTo>
                <a:lnTo>
                  <a:pt x="729965" y="49742"/>
                </a:lnTo>
                <a:lnTo>
                  <a:pt x="734994" y="53975"/>
                </a:lnTo>
                <a:lnTo>
                  <a:pt x="739758" y="58738"/>
                </a:lnTo>
                <a:lnTo>
                  <a:pt x="744258" y="63235"/>
                </a:lnTo>
                <a:lnTo>
                  <a:pt x="748757" y="68527"/>
                </a:lnTo>
                <a:lnTo>
                  <a:pt x="752992" y="73819"/>
                </a:lnTo>
                <a:lnTo>
                  <a:pt x="756962" y="79375"/>
                </a:lnTo>
                <a:lnTo>
                  <a:pt x="761197" y="85460"/>
                </a:lnTo>
                <a:lnTo>
                  <a:pt x="764902" y="91546"/>
                </a:lnTo>
                <a:lnTo>
                  <a:pt x="768343" y="98160"/>
                </a:lnTo>
                <a:lnTo>
                  <a:pt x="771519" y="104510"/>
                </a:lnTo>
                <a:lnTo>
                  <a:pt x="774695" y="111654"/>
                </a:lnTo>
                <a:lnTo>
                  <a:pt x="777606" y="119063"/>
                </a:lnTo>
                <a:lnTo>
                  <a:pt x="780253" y="126735"/>
                </a:lnTo>
                <a:lnTo>
                  <a:pt x="782370" y="134673"/>
                </a:lnTo>
                <a:lnTo>
                  <a:pt x="784752" y="143140"/>
                </a:lnTo>
                <a:lnTo>
                  <a:pt x="786340" y="151606"/>
                </a:lnTo>
                <a:lnTo>
                  <a:pt x="787664" y="160338"/>
                </a:lnTo>
                <a:lnTo>
                  <a:pt x="788987" y="169598"/>
                </a:lnTo>
                <a:lnTo>
                  <a:pt x="789516" y="179388"/>
                </a:lnTo>
                <a:lnTo>
                  <a:pt x="790310" y="189706"/>
                </a:lnTo>
                <a:lnTo>
                  <a:pt x="790575" y="199760"/>
                </a:lnTo>
                <a:lnTo>
                  <a:pt x="790310" y="209550"/>
                </a:lnTo>
                <a:lnTo>
                  <a:pt x="790046" y="218810"/>
                </a:lnTo>
                <a:lnTo>
                  <a:pt x="788987" y="237067"/>
                </a:lnTo>
                <a:lnTo>
                  <a:pt x="787134" y="254794"/>
                </a:lnTo>
                <a:lnTo>
                  <a:pt x="785017" y="271992"/>
                </a:lnTo>
                <a:lnTo>
                  <a:pt x="781841" y="288396"/>
                </a:lnTo>
                <a:lnTo>
                  <a:pt x="778400" y="304536"/>
                </a:lnTo>
                <a:lnTo>
                  <a:pt x="774430" y="320146"/>
                </a:lnTo>
                <a:lnTo>
                  <a:pt x="770195" y="334963"/>
                </a:lnTo>
                <a:lnTo>
                  <a:pt x="765167" y="349250"/>
                </a:lnTo>
                <a:lnTo>
                  <a:pt x="760138" y="363008"/>
                </a:lnTo>
                <a:lnTo>
                  <a:pt x="754580" y="376238"/>
                </a:lnTo>
                <a:lnTo>
                  <a:pt x="749022" y="389202"/>
                </a:lnTo>
                <a:lnTo>
                  <a:pt x="743199" y="401373"/>
                </a:lnTo>
                <a:lnTo>
                  <a:pt x="737111" y="413279"/>
                </a:lnTo>
                <a:lnTo>
                  <a:pt x="731024" y="424656"/>
                </a:lnTo>
                <a:lnTo>
                  <a:pt x="724672" y="435504"/>
                </a:lnTo>
                <a:lnTo>
                  <a:pt x="718584" y="445823"/>
                </a:lnTo>
                <a:lnTo>
                  <a:pt x="712497" y="455613"/>
                </a:lnTo>
                <a:lnTo>
                  <a:pt x="700057" y="474398"/>
                </a:lnTo>
                <a:lnTo>
                  <a:pt x="678354" y="506148"/>
                </a:lnTo>
                <a:lnTo>
                  <a:pt x="668826" y="519906"/>
                </a:lnTo>
                <a:lnTo>
                  <a:pt x="665121" y="525992"/>
                </a:lnTo>
                <a:lnTo>
                  <a:pt x="661680" y="532342"/>
                </a:lnTo>
                <a:lnTo>
                  <a:pt x="659033" y="537633"/>
                </a:lnTo>
                <a:lnTo>
                  <a:pt x="656651" y="542925"/>
                </a:lnTo>
                <a:lnTo>
                  <a:pt x="655063" y="547688"/>
                </a:lnTo>
                <a:lnTo>
                  <a:pt x="654004" y="552450"/>
                </a:lnTo>
                <a:lnTo>
                  <a:pt x="591013" y="552450"/>
                </a:lnTo>
                <a:lnTo>
                  <a:pt x="581749" y="552715"/>
                </a:lnTo>
                <a:lnTo>
                  <a:pt x="573280" y="553773"/>
                </a:lnTo>
                <a:lnTo>
                  <a:pt x="565339" y="554831"/>
                </a:lnTo>
                <a:lnTo>
                  <a:pt x="557929" y="556683"/>
                </a:lnTo>
                <a:lnTo>
                  <a:pt x="551047" y="559329"/>
                </a:lnTo>
                <a:lnTo>
                  <a:pt x="544430" y="561975"/>
                </a:lnTo>
                <a:lnTo>
                  <a:pt x="538607" y="565150"/>
                </a:lnTo>
                <a:lnTo>
                  <a:pt x="533049" y="568590"/>
                </a:lnTo>
                <a:lnTo>
                  <a:pt x="528021" y="572294"/>
                </a:lnTo>
                <a:lnTo>
                  <a:pt x="523521" y="576263"/>
                </a:lnTo>
                <a:lnTo>
                  <a:pt x="519286" y="580231"/>
                </a:lnTo>
                <a:lnTo>
                  <a:pt x="515581" y="584729"/>
                </a:lnTo>
                <a:lnTo>
                  <a:pt x="512140" y="588963"/>
                </a:lnTo>
                <a:lnTo>
                  <a:pt x="509229" y="593461"/>
                </a:lnTo>
                <a:lnTo>
                  <a:pt x="506318" y="597694"/>
                </a:lnTo>
                <a:lnTo>
                  <a:pt x="504200" y="601663"/>
                </a:lnTo>
                <a:lnTo>
                  <a:pt x="502083" y="606161"/>
                </a:lnTo>
                <a:lnTo>
                  <a:pt x="500230" y="610129"/>
                </a:lnTo>
                <a:lnTo>
                  <a:pt x="498377" y="614892"/>
                </a:lnTo>
                <a:lnTo>
                  <a:pt x="496789" y="619390"/>
                </a:lnTo>
                <a:lnTo>
                  <a:pt x="493878" y="629179"/>
                </a:lnTo>
                <a:lnTo>
                  <a:pt x="491496" y="639498"/>
                </a:lnTo>
                <a:lnTo>
                  <a:pt x="489908" y="650875"/>
                </a:lnTo>
                <a:lnTo>
                  <a:pt x="488584" y="663046"/>
                </a:lnTo>
                <a:lnTo>
                  <a:pt x="487790" y="676275"/>
                </a:lnTo>
                <a:lnTo>
                  <a:pt x="487790" y="690827"/>
                </a:lnTo>
                <a:lnTo>
                  <a:pt x="487790" y="705115"/>
                </a:lnTo>
                <a:lnTo>
                  <a:pt x="488584" y="718079"/>
                </a:lnTo>
                <a:lnTo>
                  <a:pt x="489908" y="730515"/>
                </a:lnTo>
                <a:lnTo>
                  <a:pt x="491496" y="741892"/>
                </a:lnTo>
                <a:lnTo>
                  <a:pt x="493878" y="752211"/>
                </a:lnTo>
                <a:lnTo>
                  <a:pt x="496789" y="762000"/>
                </a:lnTo>
                <a:lnTo>
                  <a:pt x="498377" y="766498"/>
                </a:lnTo>
                <a:lnTo>
                  <a:pt x="500230" y="770996"/>
                </a:lnTo>
                <a:lnTo>
                  <a:pt x="502083" y="775494"/>
                </a:lnTo>
                <a:lnTo>
                  <a:pt x="504200" y="779463"/>
                </a:lnTo>
                <a:lnTo>
                  <a:pt x="506053" y="783167"/>
                </a:lnTo>
                <a:lnTo>
                  <a:pt x="508170" y="786871"/>
                </a:lnTo>
                <a:lnTo>
                  <a:pt x="510817" y="790575"/>
                </a:lnTo>
                <a:lnTo>
                  <a:pt x="513464" y="794015"/>
                </a:lnTo>
                <a:lnTo>
                  <a:pt x="507112" y="795602"/>
                </a:lnTo>
                <a:lnTo>
                  <a:pt x="500759" y="797190"/>
                </a:lnTo>
                <a:lnTo>
                  <a:pt x="494937" y="799306"/>
                </a:lnTo>
                <a:lnTo>
                  <a:pt x="489379" y="801688"/>
                </a:lnTo>
                <a:lnTo>
                  <a:pt x="484350" y="804333"/>
                </a:lnTo>
                <a:lnTo>
                  <a:pt x="479321" y="806979"/>
                </a:lnTo>
                <a:lnTo>
                  <a:pt x="475086" y="810154"/>
                </a:lnTo>
                <a:lnTo>
                  <a:pt x="471116" y="813329"/>
                </a:lnTo>
                <a:lnTo>
                  <a:pt x="466881" y="816769"/>
                </a:lnTo>
                <a:lnTo>
                  <a:pt x="463441" y="820208"/>
                </a:lnTo>
                <a:lnTo>
                  <a:pt x="460529" y="823648"/>
                </a:lnTo>
                <a:lnTo>
                  <a:pt x="457353" y="827352"/>
                </a:lnTo>
                <a:lnTo>
                  <a:pt x="454442" y="831056"/>
                </a:lnTo>
                <a:lnTo>
                  <a:pt x="452060" y="834761"/>
                </a:lnTo>
                <a:lnTo>
                  <a:pt x="448090" y="841904"/>
                </a:lnTo>
                <a:lnTo>
                  <a:pt x="445972" y="846138"/>
                </a:lnTo>
                <a:lnTo>
                  <a:pt x="444120" y="850106"/>
                </a:lnTo>
                <a:lnTo>
                  <a:pt x="442267" y="854869"/>
                </a:lnTo>
                <a:lnTo>
                  <a:pt x="440679" y="859102"/>
                </a:lnTo>
                <a:lnTo>
                  <a:pt x="437767" y="869156"/>
                </a:lnTo>
                <a:lnTo>
                  <a:pt x="435650" y="879740"/>
                </a:lnTo>
                <a:lnTo>
                  <a:pt x="433797" y="890852"/>
                </a:lnTo>
                <a:lnTo>
                  <a:pt x="432474" y="903288"/>
                </a:lnTo>
                <a:lnTo>
                  <a:pt x="431945" y="916252"/>
                </a:lnTo>
                <a:lnTo>
                  <a:pt x="431680" y="930540"/>
                </a:lnTo>
                <a:lnTo>
                  <a:pt x="431945" y="945092"/>
                </a:lnTo>
                <a:lnTo>
                  <a:pt x="432474" y="958056"/>
                </a:lnTo>
                <a:lnTo>
                  <a:pt x="433797" y="970492"/>
                </a:lnTo>
                <a:lnTo>
                  <a:pt x="435650" y="981604"/>
                </a:lnTo>
                <a:lnTo>
                  <a:pt x="437767" y="992188"/>
                </a:lnTo>
                <a:lnTo>
                  <a:pt x="440679" y="1001977"/>
                </a:lnTo>
                <a:lnTo>
                  <a:pt x="442267" y="1006475"/>
                </a:lnTo>
                <a:lnTo>
                  <a:pt x="444120" y="1011238"/>
                </a:lnTo>
                <a:lnTo>
                  <a:pt x="445972" y="1015206"/>
                </a:lnTo>
                <a:lnTo>
                  <a:pt x="448090" y="1019440"/>
                </a:lnTo>
                <a:lnTo>
                  <a:pt x="449942" y="1023144"/>
                </a:lnTo>
                <a:lnTo>
                  <a:pt x="452324" y="1026848"/>
                </a:lnTo>
                <a:lnTo>
                  <a:pt x="454971" y="1030817"/>
                </a:lnTo>
                <a:lnTo>
                  <a:pt x="457618" y="1034521"/>
                </a:lnTo>
                <a:lnTo>
                  <a:pt x="460529" y="1038225"/>
                </a:lnTo>
                <a:lnTo>
                  <a:pt x="463970" y="1041665"/>
                </a:lnTo>
                <a:lnTo>
                  <a:pt x="467675" y="1045369"/>
                </a:lnTo>
                <a:lnTo>
                  <a:pt x="471645" y="1048809"/>
                </a:lnTo>
                <a:lnTo>
                  <a:pt x="475616" y="1051719"/>
                </a:lnTo>
                <a:lnTo>
                  <a:pt x="480380" y="1054894"/>
                </a:lnTo>
                <a:lnTo>
                  <a:pt x="485144" y="1057804"/>
                </a:lnTo>
                <a:lnTo>
                  <a:pt x="490437" y="1060186"/>
                </a:lnTo>
                <a:lnTo>
                  <a:pt x="496260" y="1062567"/>
                </a:lnTo>
                <a:lnTo>
                  <a:pt x="502347" y="1064419"/>
                </a:lnTo>
                <a:lnTo>
                  <a:pt x="508435" y="1066271"/>
                </a:lnTo>
                <a:lnTo>
                  <a:pt x="515316" y="1067594"/>
                </a:lnTo>
                <a:lnTo>
                  <a:pt x="511876" y="1071827"/>
                </a:lnTo>
                <a:lnTo>
                  <a:pt x="508435" y="1076590"/>
                </a:lnTo>
                <a:lnTo>
                  <a:pt x="505788" y="1080823"/>
                </a:lnTo>
                <a:lnTo>
                  <a:pt x="503141" y="1085586"/>
                </a:lnTo>
                <a:lnTo>
                  <a:pt x="501024" y="1089554"/>
                </a:lnTo>
                <a:lnTo>
                  <a:pt x="499171" y="1094052"/>
                </a:lnTo>
                <a:lnTo>
                  <a:pt x="497583" y="1098286"/>
                </a:lnTo>
                <a:lnTo>
                  <a:pt x="495731" y="1103048"/>
                </a:lnTo>
                <a:lnTo>
                  <a:pt x="493084" y="1112838"/>
                </a:lnTo>
                <a:lnTo>
                  <a:pt x="490967" y="1123156"/>
                </a:lnTo>
                <a:lnTo>
                  <a:pt x="489114" y="1134534"/>
                </a:lnTo>
                <a:lnTo>
                  <a:pt x="487790" y="1146704"/>
                </a:lnTo>
                <a:lnTo>
                  <a:pt x="487261" y="1159934"/>
                </a:lnTo>
                <a:lnTo>
                  <a:pt x="486732" y="1174221"/>
                </a:lnTo>
                <a:lnTo>
                  <a:pt x="487261" y="1188509"/>
                </a:lnTo>
                <a:lnTo>
                  <a:pt x="487790" y="1202002"/>
                </a:lnTo>
                <a:lnTo>
                  <a:pt x="489114" y="1214438"/>
                </a:lnTo>
                <a:lnTo>
                  <a:pt x="490967" y="1225550"/>
                </a:lnTo>
                <a:lnTo>
                  <a:pt x="493084" y="1236134"/>
                </a:lnTo>
                <a:lnTo>
                  <a:pt x="495731" y="1245659"/>
                </a:lnTo>
                <a:lnTo>
                  <a:pt x="497583" y="1250156"/>
                </a:lnTo>
                <a:lnTo>
                  <a:pt x="499171" y="1254654"/>
                </a:lnTo>
                <a:lnTo>
                  <a:pt x="501024" y="1258888"/>
                </a:lnTo>
                <a:lnTo>
                  <a:pt x="503141" y="1263121"/>
                </a:lnTo>
                <a:lnTo>
                  <a:pt x="505523" y="1267090"/>
                </a:lnTo>
                <a:lnTo>
                  <a:pt x="507641" y="1270794"/>
                </a:lnTo>
                <a:lnTo>
                  <a:pt x="510288" y="1274498"/>
                </a:lnTo>
                <a:lnTo>
                  <a:pt x="513199" y="1278467"/>
                </a:lnTo>
                <a:lnTo>
                  <a:pt x="516375" y="1282171"/>
                </a:lnTo>
                <a:lnTo>
                  <a:pt x="519816" y="1285875"/>
                </a:lnTo>
                <a:lnTo>
                  <a:pt x="523521" y="1289315"/>
                </a:lnTo>
                <a:lnTo>
                  <a:pt x="527756" y="1292754"/>
                </a:lnTo>
                <a:lnTo>
                  <a:pt x="531991" y="1296194"/>
                </a:lnTo>
                <a:lnTo>
                  <a:pt x="536755" y="1299369"/>
                </a:lnTo>
                <a:lnTo>
                  <a:pt x="542048" y="1302015"/>
                </a:lnTo>
                <a:lnTo>
                  <a:pt x="547606" y="1304661"/>
                </a:lnTo>
                <a:lnTo>
                  <a:pt x="553429" y="1307042"/>
                </a:lnTo>
                <a:lnTo>
                  <a:pt x="559781" y="1308894"/>
                </a:lnTo>
                <a:lnTo>
                  <a:pt x="566663" y="1310481"/>
                </a:lnTo>
                <a:lnTo>
                  <a:pt x="573809" y="1311804"/>
                </a:lnTo>
                <a:lnTo>
                  <a:pt x="568780" y="1317361"/>
                </a:lnTo>
                <a:lnTo>
                  <a:pt x="564016" y="1322917"/>
                </a:lnTo>
                <a:lnTo>
                  <a:pt x="560311" y="1328738"/>
                </a:lnTo>
                <a:lnTo>
                  <a:pt x="557135" y="1334294"/>
                </a:lnTo>
                <a:lnTo>
                  <a:pt x="555017" y="1338792"/>
                </a:lnTo>
                <a:lnTo>
                  <a:pt x="553164" y="1342761"/>
                </a:lnTo>
                <a:lnTo>
                  <a:pt x="551312" y="1347259"/>
                </a:lnTo>
                <a:lnTo>
                  <a:pt x="549724" y="1351756"/>
                </a:lnTo>
                <a:lnTo>
                  <a:pt x="547077" y="1361546"/>
                </a:lnTo>
                <a:lnTo>
                  <a:pt x="544430" y="1372129"/>
                </a:lnTo>
                <a:lnTo>
                  <a:pt x="543107" y="1383242"/>
                </a:lnTo>
                <a:lnTo>
                  <a:pt x="541784" y="1395677"/>
                </a:lnTo>
                <a:lnTo>
                  <a:pt x="540725" y="1408642"/>
                </a:lnTo>
                <a:lnTo>
                  <a:pt x="540725" y="1423459"/>
                </a:lnTo>
                <a:lnTo>
                  <a:pt x="540725" y="1437481"/>
                </a:lnTo>
                <a:lnTo>
                  <a:pt x="541784" y="1450711"/>
                </a:lnTo>
                <a:lnTo>
                  <a:pt x="543107" y="1463146"/>
                </a:lnTo>
                <a:lnTo>
                  <a:pt x="544430" y="1474259"/>
                </a:lnTo>
                <a:lnTo>
                  <a:pt x="547077" y="1484842"/>
                </a:lnTo>
                <a:lnTo>
                  <a:pt x="549724" y="1494367"/>
                </a:lnTo>
                <a:lnTo>
                  <a:pt x="551312" y="1499129"/>
                </a:lnTo>
                <a:lnTo>
                  <a:pt x="553164" y="1503627"/>
                </a:lnTo>
                <a:lnTo>
                  <a:pt x="555017" y="1507596"/>
                </a:lnTo>
                <a:lnTo>
                  <a:pt x="557135" y="1512094"/>
                </a:lnTo>
                <a:lnTo>
                  <a:pt x="559781" y="1516327"/>
                </a:lnTo>
                <a:lnTo>
                  <a:pt x="562428" y="1520825"/>
                </a:lnTo>
                <a:lnTo>
                  <a:pt x="321047" y="1520825"/>
                </a:lnTo>
                <a:lnTo>
                  <a:pt x="312842" y="1520825"/>
                </a:lnTo>
                <a:lnTo>
                  <a:pt x="304373" y="1520296"/>
                </a:lnTo>
                <a:lnTo>
                  <a:pt x="296433" y="1519767"/>
                </a:lnTo>
                <a:lnTo>
                  <a:pt x="288228" y="1519238"/>
                </a:lnTo>
                <a:lnTo>
                  <a:pt x="280288" y="1518179"/>
                </a:lnTo>
                <a:lnTo>
                  <a:pt x="272083" y="1517121"/>
                </a:lnTo>
                <a:lnTo>
                  <a:pt x="264407" y="1515798"/>
                </a:lnTo>
                <a:lnTo>
                  <a:pt x="256203" y="1514211"/>
                </a:lnTo>
                <a:lnTo>
                  <a:pt x="248527" y="1512623"/>
                </a:lnTo>
                <a:lnTo>
                  <a:pt x="240852" y="1510771"/>
                </a:lnTo>
                <a:lnTo>
                  <a:pt x="233441" y="1508654"/>
                </a:lnTo>
                <a:lnTo>
                  <a:pt x="225501" y="1506538"/>
                </a:lnTo>
                <a:lnTo>
                  <a:pt x="218090" y="1503892"/>
                </a:lnTo>
                <a:lnTo>
                  <a:pt x="210679" y="1501511"/>
                </a:lnTo>
                <a:lnTo>
                  <a:pt x="203268" y="1498600"/>
                </a:lnTo>
                <a:lnTo>
                  <a:pt x="196122" y="1495690"/>
                </a:lnTo>
                <a:lnTo>
                  <a:pt x="188976" y="1492515"/>
                </a:lnTo>
                <a:lnTo>
                  <a:pt x="181830" y="1489075"/>
                </a:lnTo>
                <a:lnTo>
                  <a:pt x="174948" y="1485636"/>
                </a:lnTo>
                <a:lnTo>
                  <a:pt x="168067" y="1482196"/>
                </a:lnTo>
                <a:lnTo>
                  <a:pt x="161450" y="1478227"/>
                </a:lnTo>
                <a:lnTo>
                  <a:pt x="154569" y="1474523"/>
                </a:lnTo>
                <a:lnTo>
                  <a:pt x="147952" y="1470290"/>
                </a:lnTo>
                <a:lnTo>
                  <a:pt x="141600" y="1466056"/>
                </a:lnTo>
                <a:lnTo>
                  <a:pt x="129160" y="1457061"/>
                </a:lnTo>
                <a:lnTo>
                  <a:pt x="116985" y="1447536"/>
                </a:lnTo>
                <a:lnTo>
                  <a:pt x="105075" y="1437481"/>
                </a:lnTo>
                <a:lnTo>
                  <a:pt x="93959" y="1426634"/>
                </a:lnTo>
                <a:lnTo>
                  <a:pt x="83372" y="1415521"/>
                </a:lnTo>
                <a:lnTo>
                  <a:pt x="73579" y="1404144"/>
                </a:lnTo>
                <a:lnTo>
                  <a:pt x="64051" y="1391973"/>
                </a:lnTo>
                <a:lnTo>
                  <a:pt x="55052" y="1379273"/>
                </a:lnTo>
                <a:lnTo>
                  <a:pt x="50552" y="1373188"/>
                </a:lnTo>
                <a:lnTo>
                  <a:pt x="46582" y="1366309"/>
                </a:lnTo>
                <a:lnTo>
                  <a:pt x="42612" y="1359694"/>
                </a:lnTo>
                <a:lnTo>
                  <a:pt x="38907" y="1352815"/>
                </a:lnTo>
                <a:lnTo>
                  <a:pt x="35466" y="1346200"/>
                </a:lnTo>
                <a:lnTo>
                  <a:pt x="31761" y="1339056"/>
                </a:lnTo>
                <a:lnTo>
                  <a:pt x="28585" y="1332177"/>
                </a:lnTo>
                <a:lnTo>
                  <a:pt x="25409" y="1325034"/>
                </a:lnTo>
                <a:lnTo>
                  <a:pt x="22497" y="1317625"/>
                </a:lnTo>
                <a:lnTo>
                  <a:pt x="19586" y="1310481"/>
                </a:lnTo>
                <a:lnTo>
                  <a:pt x="17204" y="1303073"/>
                </a:lnTo>
                <a:lnTo>
                  <a:pt x="14557" y="1295665"/>
                </a:lnTo>
                <a:lnTo>
                  <a:pt x="12440" y="1287727"/>
                </a:lnTo>
                <a:lnTo>
                  <a:pt x="10322" y="1280054"/>
                </a:lnTo>
                <a:lnTo>
                  <a:pt x="8470" y="1272646"/>
                </a:lnTo>
                <a:lnTo>
                  <a:pt x="6617" y="1264444"/>
                </a:lnTo>
                <a:lnTo>
                  <a:pt x="5294" y="1256771"/>
                </a:lnTo>
                <a:lnTo>
                  <a:pt x="3706" y="1248834"/>
                </a:lnTo>
                <a:lnTo>
                  <a:pt x="2912" y="1240896"/>
                </a:lnTo>
                <a:lnTo>
                  <a:pt x="1853" y="1232959"/>
                </a:lnTo>
                <a:lnTo>
                  <a:pt x="1059" y="1224756"/>
                </a:lnTo>
                <a:lnTo>
                  <a:pt x="529" y="1216554"/>
                </a:lnTo>
                <a:lnTo>
                  <a:pt x="265" y="1208352"/>
                </a:lnTo>
                <a:lnTo>
                  <a:pt x="0" y="1200150"/>
                </a:lnTo>
                <a:lnTo>
                  <a:pt x="0" y="857515"/>
                </a:lnTo>
                <a:lnTo>
                  <a:pt x="265" y="847196"/>
                </a:lnTo>
                <a:lnTo>
                  <a:pt x="1059" y="836348"/>
                </a:lnTo>
                <a:lnTo>
                  <a:pt x="1588" y="826029"/>
                </a:lnTo>
                <a:lnTo>
                  <a:pt x="2912" y="815711"/>
                </a:lnTo>
                <a:lnTo>
                  <a:pt x="4500" y="805656"/>
                </a:lnTo>
                <a:lnTo>
                  <a:pt x="6352" y="795602"/>
                </a:lnTo>
                <a:lnTo>
                  <a:pt x="8205" y="785813"/>
                </a:lnTo>
                <a:lnTo>
                  <a:pt x="10587" y="776023"/>
                </a:lnTo>
                <a:lnTo>
                  <a:pt x="13498" y="766498"/>
                </a:lnTo>
                <a:lnTo>
                  <a:pt x="16410" y="757238"/>
                </a:lnTo>
                <a:lnTo>
                  <a:pt x="19851" y="747713"/>
                </a:lnTo>
                <a:lnTo>
                  <a:pt x="23291" y="738717"/>
                </a:lnTo>
                <a:lnTo>
                  <a:pt x="27261" y="730250"/>
                </a:lnTo>
                <a:lnTo>
                  <a:pt x="31761" y="721519"/>
                </a:lnTo>
                <a:lnTo>
                  <a:pt x="35996" y="712788"/>
                </a:lnTo>
                <a:lnTo>
                  <a:pt x="41024" y="704850"/>
                </a:lnTo>
                <a:lnTo>
                  <a:pt x="46053" y="696648"/>
                </a:lnTo>
                <a:lnTo>
                  <a:pt x="51346" y="688711"/>
                </a:lnTo>
                <a:lnTo>
                  <a:pt x="56905" y="680773"/>
                </a:lnTo>
                <a:lnTo>
                  <a:pt x="62727" y="673365"/>
                </a:lnTo>
                <a:lnTo>
                  <a:pt x="68550" y="666221"/>
                </a:lnTo>
                <a:lnTo>
                  <a:pt x="75167" y="659077"/>
                </a:lnTo>
                <a:lnTo>
                  <a:pt x="81519" y="652198"/>
                </a:lnTo>
                <a:lnTo>
                  <a:pt x="88401" y="645848"/>
                </a:lnTo>
                <a:lnTo>
                  <a:pt x="95547" y="639498"/>
                </a:lnTo>
                <a:lnTo>
                  <a:pt x="102958" y="633413"/>
                </a:lnTo>
                <a:lnTo>
                  <a:pt x="110368" y="627592"/>
                </a:lnTo>
                <a:lnTo>
                  <a:pt x="118308" y="622036"/>
                </a:lnTo>
                <a:lnTo>
                  <a:pt x="126249" y="616744"/>
                </a:lnTo>
                <a:lnTo>
                  <a:pt x="134453" y="611452"/>
                </a:lnTo>
                <a:lnTo>
                  <a:pt x="143188" y="606690"/>
                </a:lnTo>
                <a:lnTo>
                  <a:pt x="151392" y="602192"/>
                </a:lnTo>
                <a:lnTo>
                  <a:pt x="168596" y="587904"/>
                </a:lnTo>
                <a:lnTo>
                  <a:pt x="189505" y="569913"/>
                </a:lnTo>
                <a:lnTo>
                  <a:pt x="214120" y="548481"/>
                </a:lnTo>
                <a:lnTo>
                  <a:pt x="241381" y="524140"/>
                </a:lnTo>
                <a:lnTo>
                  <a:pt x="270760" y="497152"/>
                </a:lnTo>
                <a:lnTo>
                  <a:pt x="301726" y="468048"/>
                </a:lnTo>
                <a:lnTo>
                  <a:pt x="317342" y="452967"/>
                </a:lnTo>
                <a:lnTo>
                  <a:pt x="333222" y="437356"/>
                </a:lnTo>
                <a:lnTo>
                  <a:pt x="349367" y="421217"/>
                </a:lnTo>
                <a:lnTo>
                  <a:pt x="365247" y="405077"/>
                </a:lnTo>
                <a:lnTo>
                  <a:pt x="381128" y="388408"/>
                </a:lnTo>
                <a:lnTo>
                  <a:pt x="396479" y="371740"/>
                </a:lnTo>
                <a:lnTo>
                  <a:pt x="412094" y="354542"/>
                </a:lnTo>
                <a:lnTo>
                  <a:pt x="426916" y="337608"/>
                </a:lnTo>
                <a:lnTo>
                  <a:pt x="441473" y="320411"/>
                </a:lnTo>
                <a:lnTo>
                  <a:pt x="455765" y="303477"/>
                </a:lnTo>
                <a:lnTo>
                  <a:pt x="469263" y="286015"/>
                </a:lnTo>
                <a:lnTo>
                  <a:pt x="482232" y="269081"/>
                </a:lnTo>
                <a:lnTo>
                  <a:pt x="494143" y="252148"/>
                </a:lnTo>
                <a:lnTo>
                  <a:pt x="505523" y="235215"/>
                </a:lnTo>
                <a:lnTo>
                  <a:pt x="515581" y="218810"/>
                </a:lnTo>
                <a:lnTo>
                  <a:pt x="520610" y="210344"/>
                </a:lnTo>
                <a:lnTo>
                  <a:pt x="525374" y="202406"/>
                </a:lnTo>
                <a:lnTo>
                  <a:pt x="529344" y="194204"/>
                </a:lnTo>
                <a:lnTo>
                  <a:pt x="533314" y="186267"/>
                </a:lnTo>
                <a:lnTo>
                  <a:pt x="537019" y="178329"/>
                </a:lnTo>
                <a:lnTo>
                  <a:pt x="540460" y="170656"/>
                </a:lnTo>
                <a:lnTo>
                  <a:pt x="543636" y="162983"/>
                </a:lnTo>
                <a:lnTo>
                  <a:pt x="546283" y="155575"/>
                </a:lnTo>
                <a:lnTo>
                  <a:pt x="548930" y="147902"/>
                </a:lnTo>
                <a:lnTo>
                  <a:pt x="551047" y="140494"/>
                </a:lnTo>
                <a:lnTo>
                  <a:pt x="551047" y="1058"/>
                </a:lnTo>
                <a:lnTo>
                  <a:pt x="553958" y="794"/>
                </a:lnTo>
                <a:lnTo>
                  <a:pt x="561369" y="265"/>
                </a:lnTo>
                <a:lnTo>
                  <a:pt x="57301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1238885" y="219710"/>
            <a:ext cx="4634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spc="300">
                <a:ln/>
                <a:solidFill>
                  <a:schemeClr val="accent1"/>
                </a:solidFill>
                <a:effectLst/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扬州市基层卫生健康概况</a:t>
            </a:r>
            <a:endParaRPr lang="zh-CN" altLang="en-US" sz="2800" b="1" spc="300">
              <a:ln/>
              <a:solidFill>
                <a:schemeClr val="accent1"/>
              </a:solidFill>
              <a:effectLst/>
              <a:latin typeface="方正小标宋简体" panose="02000000000000000000" charset="-122"/>
              <a:ea typeface="方正小标宋简体" panose="020000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837690" y="4334510"/>
            <a:ext cx="483171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扬州市地处江苏省中部，位于长江北岸、江淮平原南端。国务院公布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的首批24座历史文化名城之一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216400" y="995680"/>
            <a:ext cx="609600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2014年牵头“中国大运河”成功申遗，近年来先后荣膺“世界运河之都”“世界美食之都”“东亚文化之都”称号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595870" y="4334510"/>
            <a:ext cx="445770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国家园林城市、国家森林城市、国家生态市，先后荣获“中国人居环境奖”和“联合国人居奖”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  <p:bldLst>
      <p:bldP spid="16" grpId="0" animBg="1"/>
      <p:bldP spid="26" grpId="0" animBg="1"/>
      <p:bldP spid="36" grpId="0" animBg="1"/>
      <p:bldP spid="37" grpId="0" animBg="1"/>
      <p:bldP spid="2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081530" y="3447415"/>
            <a:ext cx="969645" cy="518795"/>
          </a:xfrm>
          <a:custGeom>
            <a:avLst/>
            <a:gdLst>
              <a:gd name="connsiteX0" fmla="*/ 0 w 4862286"/>
              <a:gd name="connsiteY0" fmla="*/ 116701 h 873970"/>
              <a:gd name="connsiteX1" fmla="*/ 899886 w 4862286"/>
              <a:gd name="connsiteY1" fmla="*/ 726301 h 873970"/>
              <a:gd name="connsiteX2" fmla="*/ 1901372 w 4862286"/>
              <a:gd name="connsiteY2" fmla="*/ 587 h 873970"/>
              <a:gd name="connsiteX3" fmla="*/ 2728686 w 4862286"/>
              <a:gd name="connsiteY3" fmla="*/ 871444 h 873970"/>
              <a:gd name="connsiteX4" fmla="*/ 3788229 w 4862286"/>
              <a:gd name="connsiteY4" fmla="*/ 261844 h 873970"/>
              <a:gd name="connsiteX5" fmla="*/ 4862286 w 4862286"/>
              <a:gd name="connsiteY5" fmla="*/ 145729 h 87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2286" h="873970">
                <a:moveTo>
                  <a:pt x="0" y="116701"/>
                </a:moveTo>
                <a:cubicBezTo>
                  <a:pt x="291495" y="431177"/>
                  <a:pt x="582991" y="745653"/>
                  <a:pt x="899886" y="726301"/>
                </a:cubicBezTo>
                <a:cubicBezTo>
                  <a:pt x="1216781" y="706949"/>
                  <a:pt x="1596572" y="-23603"/>
                  <a:pt x="1901372" y="587"/>
                </a:cubicBezTo>
                <a:cubicBezTo>
                  <a:pt x="2206172" y="24777"/>
                  <a:pt x="2414210" y="827901"/>
                  <a:pt x="2728686" y="871444"/>
                </a:cubicBezTo>
                <a:cubicBezTo>
                  <a:pt x="3043162" y="914987"/>
                  <a:pt x="3432629" y="382796"/>
                  <a:pt x="3788229" y="261844"/>
                </a:cubicBezTo>
                <a:cubicBezTo>
                  <a:pt x="4143829" y="140892"/>
                  <a:pt x="4620381" y="116701"/>
                  <a:pt x="4862286" y="145729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2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84967" y="2765706"/>
            <a:ext cx="1896394" cy="1896394"/>
          </a:xfrm>
          <a:prstGeom prst="ellipse">
            <a:avLst/>
          </a:prstGeom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 useBgFill="1">
        <p:nvSpPr>
          <p:cNvPr id="31" name="椭圆 30"/>
          <p:cNvSpPr/>
          <p:nvPr/>
        </p:nvSpPr>
        <p:spPr>
          <a:xfrm>
            <a:off x="3001112" y="1959585"/>
            <a:ext cx="3626538" cy="3626538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5248147" y="1592595"/>
            <a:ext cx="794913" cy="794913"/>
          </a:xfrm>
          <a:prstGeom prst="ellipse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</a:rPr>
              <a:t>1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6260038" y="3031331"/>
            <a:ext cx="794913" cy="794913"/>
          </a:xfrm>
          <a:prstGeom prst="ellipse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</a:rPr>
              <a:t>2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5568187" y="4736874"/>
            <a:ext cx="794913" cy="794913"/>
          </a:xfrm>
          <a:prstGeom prst="ellipse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</a:rPr>
              <a:t>3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41" name="TextBox 20"/>
          <p:cNvSpPr txBox="1"/>
          <p:nvPr/>
        </p:nvSpPr>
        <p:spPr>
          <a:xfrm>
            <a:off x="586429" y="3117414"/>
            <a:ext cx="1092200" cy="12306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4000" b="1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卫生</a:t>
            </a:r>
            <a:endParaRPr lang="zh-CN" altLang="en-US" sz="4000" b="1" spc="3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000" b="1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概况</a:t>
            </a:r>
            <a:endParaRPr lang="zh-CN" altLang="en-US" sz="4000" b="1" spc="3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3308985" y="2765425"/>
            <a:ext cx="2734310" cy="201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3200" b="1">
                <a:solidFill>
                  <a:prstClr val="black">
                    <a:lumMod val="75000"/>
                    <a:lumOff val="25000"/>
                  </a:prstClr>
                </a:solidFill>
                <a:latin typeface="华文楷体" panose="02010600040101010101" charset="-122"/>
                <a:ea typeface="华文楷体" panose="02010600040101010101" charset="-122"/>
              </a:rPr>
              <a:t>国家积极应对人口老龄化重点联系城市</a:t>
            </a:r>
            <a:endParaRPr lang="zh-CN" altLang="en-US" sz="3200" b="1">
              <a:solidFill>
                <a:prstClr val="black">
                  <a:lumMod val="75000"/>
                  <a:lumOff val="25000"/>
                </a:prstClr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47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22795" y="2540000"/>
            <a:ext cx="4746625" cy="19316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lnSpc>
                <a:spcPct val="130000"/>
              </a:lnSpc>
              <a:defRPr/>
            </a:pPr>
            <a:r>
              <a: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全市卫生人员3.90万人，每千人口卫生技术人员6.97人，每千人口执业（助理）医师2.86人，每千人口注册护士2.92人</a:t>
            </a:r>
            <a:endParaRPr lang="zh-CN" altLang="en-US" sz="2400" b="1">
              <a:solidFill>
                <a:prstClr val="black">
                  <a:lumMod val="75000"/>
                  <a:lumOff val="25000"/>
                </a:prst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8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136640" y="753110"/>
            <a:ext cx="5617210" cy="141922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lnSpc>
                <a:spcPct val="130000"/>
              </a:lnSpc>
              <a:defRPr/>
            </a:pPr>
            <a:r>
              <a:rPr lang="en-US" altLang="zh-CN" sz="2400" b="1">
                <a:solidFill>
                  <a:prstClr val="black">
                    <a:lumMod val="75000"/>
                    <a:lumOff val="25000"/>
                  </a:prst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91</a:t>
            </a:r>
            <a:r>
              <a: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家乡镇卫生院（社区卫生服务中心），</a:t>
            </a:r>
            <a:r>
              <a:rPr lang="en-US" altLang="zh-CN" sz="2400" b="1">
                <a:solidFill>
                  <a:prstClr val="black">
                    <a:lumMod val="75000"/>
                    <a:lumOff val="25000"/>
                  </a:prst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836</a:t>
            </a:r>
            <a:r>
              <a: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家村卫生室（服务站），</a:t>
            </a:r>
            <a:r>
              <a:rPr lang="en-US" altLang="zh-CN" sz="2400" b="1">
                <a:solidFill>
                  <a:prstClr val="black">
                    <a:lumMod val="75000"/>
                    <a:lumOff val="25000"/>
                  </a:prst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</a:t>
            </a:r>
            <a:r>
              <a: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家农村区域性医疗卫生中心</a:t>
            </a:r>
            <a:endParaRPr lang="zh-CN" altLang="en-US" sz="2400" b="1">
              <a:solidFill>
                <a:prstClr val="black">
                  <a:lumMod val="75000"/>
                  <a:lumOff val="25000"/>
                </a:prst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9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15735" y="4937760"/>
            <a:ext cx="5135245" cy="1054100"/>
          </a:xfrm>
          <a:prstGeom prst="rect">
            <a:avLst/>
          </a:prstGeom>
          <a:noFill/>
          <a:ln w="19050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lnSpc>
                <a:spcPct val="130000"/>
              </a:lnSpc>
              <a:defRPr/>
            </a:pPr>
            <a:r>
              <a:rPr lang="en-US" altLang="zh-CN" sz="2400" b="1">
                <a:solidFill>
                  <a:prstClr val="black">
                    <a:lumMod val="75000"/>
                    <a:lumOff val="25000"/>
                  </a:prst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2023</a:t>
            </a:r>
            <a:r>
              <a: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年中央财政支持的公立医院改革与高质量发展示范项目城市</a:t>
            </a:r>
            <a:endParaRPr lang="zh-CN" altLang="en-US" sz="2400" b="1">
              <a:solidFill>
                <a:prstClr val="black">
                  <a:lumMod val="75000"/>
                  <a:lumOff val="25000"/>
                </a:prst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238885" y="219710"/>
            <a:ext cx="4634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spc="300">
                <a:ln/>
                <a:solidFill>
                  <a:schemeClr val="accent1"/>
                </a:solidFill>
                <a:effectLst/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扬州市基层卫生健康概况</a:t>
            </a:r>
            <a:endParaRPr lang="zh-CN" altLang="en-US" sz="2800" b="1" spc="300">
              <a:ln/>
              <a:solidFill>
                <a:schemeClr val="accent1"/>
              </a:solidFill>
              <a:effectLst/>
              <a:latin typeface="方正小标宋简体" panose="02000000000000000000" charset="-122"/>
              <a:ea typeface="方正小标宋简体" panose="02000000000000000000" charset="-122"/>
              <a:sym typeface="+mn-ea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  <p:bldLst>
      <p:bldP spid="5" grpId="0" animBg="1"/>
      <p:bldP spid="15" grpId="0" animBg="1"/>
      <p:bldP spid="31" grpId="0" animBg="1"/>
      <p:bldP spid="34" grpId="0" animBg="1"/>
      <p:bldP spid="37" grpId="0" animBg="1"/>
      <p:bldP spid="40" grpId="0" animBg="1"/>
      <p:bldP spid="46" grpId="0"/>
      <p:bldP spid="47" grpId="0"/>
      <p:bldP spid="48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238885" y="219710"/>
            <a:ext cx="4634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>
                <a:ln/>
                <a:solidFill>
                  <a:schemeClr val="accent1"/>
                </a:solidFill>
                <a:effectLst/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扬州市基层卫生健康概况</a:t>
            </a:r>
            <a:endParaRPr lang="zh-CN" altLang="en-US" sz="2800" b="1" spc="300">
              <a:ln/>
              <a:solidFill>
                <a:schemeClr val="accent1"/>
              </a:solidFill>
              <a:effectLst/>
              <a:latin typeface="方正小标宋简体" panose="02000000000000000000" charset="-122"/>
              <a:ea typeface="方正小标宋简体" panose="02000000000000000000" charset="-122"/>
              <a:sym typeface="+mn-ea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2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 bwMode="auto">
          <a:xfrm>
            <a:off x="5275580" y="1278890"/>
            <a:ext cx="635000" cy="4214653"/>
            <a:chOff x="998538" y="1573213"/>
            <a:chExt cx="635328" cy="4031643"/>
          </a:xfrm>
        </p:grpSpPr>
        <p:cxnSp>
          <p:nvCxnSpPr>
            <p:cNvPr id="5" name="直接连接符 4"/>
            <p:cNvCxnSpPr>
              <a:endCxn id="14" idx="1"/>
            </p:cNvCxnSpPr>
            <p:nvPr>
              <p:custDataLst>
                <p:tags r:id="rId1"/>
              </p:custDataLst>
            </p:nvPr>
          </p:nvCxnSpPr>
          <p:spPr>
            <a:xfrm>
              <a:off x="1316736" y="2107687"/>
              <a:ext cx="635" cy="3496956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800080"/>
                  </a:gs>
                </a:gsLst>
                <a:lin ang="135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组合 13"/>
            <p:cNvGrpSpPr/>
            <p:nvPr/>
          </p:nvGrpSpPr>
          <p:grpSpPr bwMode="auto">
            <a:xfrm>
              <a:off x="1103641" y="3227388"/>
              <a:ext cx="530225" cy="661482"/>
              <a:chOff x="984646" y="3360762"/>
              <a:chExt cx="528909" cy="660775"/>
            </a:xfrm>
          </p:grpSpPr>
          <p:sp>
            <p:nvSpPr>
              <p:cNvPr id="42" name="椭圆 41"/>
              <p:cNvSpPr/>
              <p:nvPr>
                <p:custDataLst>
                  <p:tags r:id="rId2"/>
                </p:custDataLst>
              </p:nvPr>
            </p:nvSpPr>
            <p:spPr>
              <a:xfrm>
                <a:off x="984646" y="3539453"/>
                <a:ext cx="528909" cy="482084"/>
              </a:xfrm>
              <a:prstGeom prst="ellipse">
                <a:avLst/>
              </a:prstGeom>
              <a:solidFill>
                <a:srgbClr val="87B81F"/>
              </a:solidFill>
              <a:ln w="12700" cap="flat" cmpd="sng" algn="ctr">
                <a:noFill/>
                <a:prstDash val="solid"/>
                <a:miter lim="800000"/>
              </a:ln>
              <a:effectLst>
                <a:innerShdw blurRad="50800">
                  <a:prstClr val="black"/>
                </a:innerShdw>
              </a:effectLst>
            </p:spPr>
            <p:txBody>
              <a:bodyPr anchor="ctr"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prstClr val="white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Freeform 27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162005" y="3560814"/>
                <a:ext cx="152022" cy="147480"/>
              </a:xfrm>
              <a:custGeom>
                <a:avLst/>
                <a:gdLst>
                  <a:gd name="T0" fmla="*/ 21 w 42"/>
                  <a:gd name="T1" fmla="*/ 0 h 43"/>
                  <a:gd name="T2" fmla="*/ 0 w 42"/>
                  <a:gd name="T3" fmla="*/ 22 h 43"/>
                  <a:gd name="T4" fmla="*/ 21 w 42"/>
                  <a:gd name="T5" fmla="*/ 43 h 43"/>
                  <a:gd name="T6" fmla="*/ 21 w 42"/>
                  <a:gd name="T7" fmla="*/ 43 h 43"/>
                  <a:gd name="T8" fmla="*/ 42 w 42"/>
                  <a:gd name="T9" fmla="*/ 22 h 43"/>
                  <a:gd name="T10" fmla="*/ 21 w 42"/>
                  <a:gd name="T1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3">
                    <a:moveTo>
                      <a:pt x="21" y="0"/>
                    </a:moveTo>
                    <a:cubicBezTo>
                      <a:pt x="9" y="0"/>
                      <a:pt x="0" y="10"/>
                      <a:pt x="0" y="22"/>
                    </a:cubicBezTo>
                    <a:cubicBezTo>
                      <a:pt x="0" y="33"/>
                      <a:pt x="9" y="43"/>
                      <a:pt x="21" y="4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33" y="43"/>
                      <a:pt x="42" y="33"/>
                      <a:pt x="42" y="22"/>
                    </a:cubicBezTo>
                    <a:cubicBezTo>
                      <a:pt x="42" y="10"/>
                      <a:pt x="33" y="0"/>
                      <a:pt x="21" y="0"/>
                    </a:cubicBezTo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Freeform 28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1097079" y="3746426"/>
                <a:ext cx="281874" cy="187125"/>
              </a:xfrm>
              <a:custGeom>
                <a:avLst/>
                <a:gdLst>
                  <a:gd name="T0" fmla="*/ 55 w 78"/>
                  <a:gd name="T1" fmla="*/ 0 h 55"/>
                  <a:gd name="T2" fmla="*/ 39 w 78"/>
                  <a:gd name="T3" fmla="*/ 45 h 55"/>
                  <a:gd name="T4" fmla="*/ 23 w 78"/>
                  <a:gd name="T5" fmla="*/ 0 h 55"/>
                  <a:gd name="T6" fmla="*/ 0 w 78"/>
                  <a:gd name="T7" fmla="*/ 33 h 55"/>
                  <a:gd name="T8" fmla="*/ 0 w 78"/>
                  <a:gd name="T9" fmla="*/ 34 h 55"/>
                  <a:gd name="T10" fmla="*/ 0 w 78"/>
                  <a:gd name="T11" fmla="*/ 35 h 55"/>
                  <a:gd name="T12" fmla="*/ 39 w 78"/>
                  <a:gd name="T13" fmla="*/ 55 h 55"/>
                  <a:gd name="T14" fmla="*/ 78 w 78"/>
                  <a:gd name="T15" fmla="*/ 35 h 55"/>
                  <a:gd name="T16" fmla="*/ 78 w 78"/>
                  <a:gd name="T17" fmla="*/ 34 h 55"/>
                  <a:gd name="T18" fmla="*/ 78 w 78"/>
                  <a:gd name="T19" fmla="*/ 33 h 55"/>
                  <a:gd name="T20" fmla="*/ 55 w 78"/>
                  <a:gd name="T2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" h="55">
                    <a:moveTo>
                      <a:pt x="55" y="0"/>
                    </a:moveTo>
                    <a:cubicBezTo>
                      <a:pt x="39" y="45"/>
                      <a:pt x="39" y="45"/>
                      <a:pt x="39" y="4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6"/>
                      <a:pt x="1" y="19"/>
                      <a:pt x="0" y="33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" y="44"/>
                      <a:pt x="18" y="55"/>
                      <a:pt x="39" y="55"/>
                    </a:cubicBezTo>
                    <a:cubicBezTo>
                      <a:pt x="60" y="55"/>
                      <a:pt x="77" y="44"/>
                      <a:pt x="78" y="35"/>
                    </a:cubicBezTo>
                    <a:cubicBezTo>
                      <a:pt x="78" y="34"/>
                      <a:pt x="78" y="34"/>
                      <a:pt x="78" y="34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7" y="19"/>
                      <a:pt x="68" y="6"/>
                      <a:pt x="55" y="0"/>
                    </a:cubicBezTo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Freeform 29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201266" y="3360762"/>
                <a:ext cx="30088" cy="26958"/>
              </a:xfrm>
              <a:custGeom>
                <a:avLst/>
                <a:gdLst>
                  <a:gd name="T0" fmla="*/ 10 w 19"/>
                  <a:gd name="T1" fmla="*/ 0 h 19"/>
                  <a:gd name="T2" fmla="*/ 0 w 19"/>
                  <a:gd name="T3" fmla="*/ 10 h 19"/>
                  <a:gd name="T4" fmla="*/ 10 w 19"/>
                  <a:gd name="T5" fmla="*/ 19 h 19"/>
                  <a:gd name="T6" fmla="*/ 19 w 19"/>
                  <a:gd name="T7" fmla="*/ 10 h 19"/>
                  <a:gd name="T8" fmla="*/ 10 w 1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10" y="0"/>
                    </a:moveTo>
                    <a:lnTo>
                      <a:pt x="0" y="10"/>
                    </a:lnTo>
                    <a:lnTo>
                      <a:pt x="10" y="19"/>
                    </a:lnTo>
                    <a:lnTo>
                      <a:pt x="19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Freeform 30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201266" y="3360762"/>
                <a:ext cx="30088" cy="26958"/>
              </a:xfrm>
              <a:custGeom>
                <a:avLst/>
                <a:gdLst>
                  <a:gd name="T0" fmla="*/ 10 w 19"/>
                  <a:gd name="T1" fmla="*/ 0 h 19"/>
                  <a:gd name="T2" fmla="*/ 0 w 19"/>
                  <a:gd name="T3" fmla="*/ 10 h 19"/>
                  <a:gd name="T4" fmla="*/ 10 w 19"/>
                  <a:gd name="T5" fmla="*/ 19 h 19"/>
                  <a:gd name="T6" fmla="*/ 19 w 19"/>
                  <a:gd name="T7" fmla="*/ 10 h 19"/>
                  <a:gd name="T8" fmla="*/ 10 w 1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10" y="0"/>
                    </a:moveTo>
                    <a:lnTo>
                      <a:pt x="0" y="10"/>
                    </a:lnTo>
                    <a:lnTo>
                      <a:pt x="10" y="19"/>
                    </a:lnTo>
                    <a:lnTo>
                      <a:pt x="19" y="10"/>
                    </a:lnTo>
                    <a:lnTo>
                      <a:pt x="10" y="0"/>
                    </a:lnTo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Freeform 31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194932" y="3387720"/>
                <a:ext cx="42757" cy="99906"/>
              </a:xfrm>
              <a:custGeom>
                <a:avLst/>
                <a:gdLst>
                  <a:gd name="T0" fmla="*/ 15 w 29"/>
                  <a:gd name="T1" fmla="*/ 0 h 69"/>
                  <a:gd name="T2" fmla="*/ 7 w 29"/>
                  <a:gd name="T3" fmla="*/ 5 h 69"/>
                  <a:gd name="T4" fmla="*/ 0 w 29"/>
                  <a:gd name="T5" fmla="*/ 36 h 69"/>
                  <a:gd name="T6" fmla="*/ 15 w 29"/>
                  <a:gd name="T7" fmla="*/ 69 h 69"/>
                  <a:gd name="T8" fmla="*/ 29 w 29"/>
                  <a:gd name="T9" fmla="*/ 36 h 69"/>
                  <a:gd name="T10" fmla="*/ 22 w 29"/>
                  <a:gd name="T11" fmla="*/ 5 h 69"/>
                  <a:gd name="T12" fmla="*/ 15 w 29"/>
                  <a:gd name="T1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69">
                    <a:moveTo>
                      <a:pt x="15" y="0"/>
                    </a:moveTo>
                    <a:lnTo>
                      <a:pt x="7" y="5"/>
                    </a:lnTo>
                    <a:lnTo>
                      <a:pt x="0" y="36"/>
                    </a:lnTo>
                    <a:lnTo>
                      <a:pt x="15" y="69"/>
                    </a:lnTo>
                    <a:lnTo>
                      <a:pt x="29" y="36"/>
                    </a:lnTo>
                    <a:lnTo>
                      <a:pt x="22" y="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Freeform 32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1194932" y="3387720"/>
                <a:ext cx="42757" cy="99906"/>
              </a:xfrm>
              <a:custGeom>
                <a:avLst/>
                <a:gdLst>
                  <a:gd name="T0" fmla="*/ 15 w 29"/>
                  <a:gd name="T1" fmla="*/ 0 h 69"/>
                  <a:gd name="T2" fmla="*/ 7 w 29"/>
                  <a:gd name="T3" fmla="*/ 5 h 69"/>
                  <a:gd name="T4" fmla="*/ 0 w 29"/>
                  <a:gd name="T5" fmla="*/ 36 h 69"/>
                  <a:gd name="T6" fmla="*/ 15 w 29"/>
                  <a:gd name="T7" fmla="*/ 69 h 69"/>
                  <a:gd name="T8" fmla="*/ 29 w 29"/>
                  <a:gd name="T9" fmla="*/ 36 h 69"/>
                  <a:gd name="T10" fmla="*/ 22 w 29"/>
                  <a:gd name="T11" fmla="*/ 5 h 69"/>
                  <a:gd name="T12" fmla="*/ 15 w 29"/>
                  <a:gd name="T1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69">
                    <a:moveTo>
                      <a:pt x="15" y="0"/>
                    </a:moveTo>
                    <a:lnTo>
                      <a:pt x="7" y="5"/>
                    </a:lnTo>
                    <a:lnTo>
                      <a:pt x="0" y="36"/>
                    </a:lnTo>
                    <a:lnTo>
                      <a:pt x="15" y="69"/>
                    </a:lnTo>
                    <a:lnTo>
                      <a:pt x="29" y="36"/>
                    </a:lnTo>
                    <a:lnTo>
                      <a:pt x="22" y="5"/>
                    </a:lnTo>
                    <a:lnTo>
                      <a:pt x="15" y="0"/>
                    </a:lnTo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" name="组合 59"/>
            <p:cNvGrpSpPr/>
            <p:nvPr/>
          </p:nvGrpSpPr>
          <p:grpSpPr bwMode="auto">
            <a:xfrm>
              <a:off x="998538" y="1573213"/>
              <a:ext cx="623887" cy="557212"/>
              <a:chOff x="6377049" y="796675"/>
              <a:chExt cx="1080000" cy="1080000"/>
            </a:xfrm>
          </p:grpSpPr>
          <p:sp>
            <p:nvSpPr>
              <p:cNvPr id="8" name="菱形 7"/>
              <p:cNvSpPr/>
              <p:nvPr>
                <p:custDataLst>
                  <p:tags r:id="rId9"/>
                </p:custDataLst>
              </p:nvPr>
            </p:nvSpPr>
            <p:spPr>
              <a:xfrm>
                <a:off x="6377049" y="796675"/>
                <a:ext cx="1080000" cy="1080000"/>
              </a:xfrm>
              <a:prstGeom prst="diamond">
                <a:avLst/>
              </a:prstGeom>
              <a:solidFill>
                <a:srgbClr val="00A5B8"/>
              </a:solidFill>
              <a:ln>
                <a:noFill/>
              </a:ln>
              <a:effectLst>
                <a:innerShdw blurRad="50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en-US"/>
              </a:p>
            </p:txBody>
          </p:sp>
          <p:grpSp>
            <p:nvGrpSpPr>
              <p:cNvPr id="29" name="组合 28"/>
              <p:cNvGrpSpPr/>
              <p:nvPr/>
            </p:nvGrpSpPr>
            <p:grpSpPr>
              <a:xfrm>
                <a:off x="6565094" y="977775"/>
                <a:ext cx="782387" cy="737204"/>
                <a:chOff x="4832350" y="1028700"/>
                <a:chExt cx="522288" cy="492126"/>
              </a:xfrm>
              <a:solidFill>
                <a:schemeClr val="bg1"/>
              </a:solidFill>
            </p:grpSpPr>
            <p:sp>
              <p:nvSpPr>
                <p:cNvPr id="9" name="Freeform 15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4916488" y="1176338"/>
                  <a:ext cx="306388" cy="266700"/>
                </a:xfrm>
                <a:custGeom>
                  <a:avLst/>
                  <a:gdLst>
                    <a:gd name="T0" fmla="*/ 14 w 81"/>
                    <a:gd name="T1" fmla="*/ 0 h 71"/>
                    <a:gd name="T2" fmla="*/ 7 w 81"/>
                    <a:gd name="T3" fmla="*/ 2 h 71"/>
                    <a:gd name="T4" fmla="*/ 28 w 81"/>
                    <a:gd name="T5" fmla="*/ 48 h 71"/>
                    <a:gd name="T6" fmla="*/ 68 w 81"/>
                    <a:gd name="T7" fmla="*/ 71 h 71"/>
                    <a:gd name="T8" fmla="*/ 74 w 81"/>
                    <a:gd name="T9" fmla="*/ 69 h 71"/>
                    <a:gd name="T10" fmla="*/ 56 w 81"/>
                    <a:gd name="T11" fmla="*/ 25 h 71"/>
                    <a:gd name="T12" fmla="*/ 53 w 81"/>
                    <a:gd name="T13" fmla="*/ 29 h 71"/>
                    <a:gd name="T14" fmla="*/ 56 w 81"/>
                    <a:gd name="T15" fmla="*/ 33 h 71"/>
                    <a:gd name="T16" fmla="*/ 57 w 81"/>
                    <a:gd name="T17" fmla="*/ 34 h 71"/>
                    <a:gd name="T18" fmla="*/ 57 w 81"/>
                    <a:gd name="T19" fmla="*/ 34 h 71"/>
                    <a:gd name="T20" fmla="*/ 65 w 81"/>
                    <a:gd name="T21" fmla="*/ 60 h 71"/>
                    <a:gd name="T22" fmla="*/ 60 w 81"/>
                    <a:gd name="T23" fmla="*/ 62 h 71"/>
                    <a:gd name="T24" fmla="*/ 32 w 81"/>
                    <a:gd name="T25" fmla="*/ 45 h 71"/>
                    <a:gd name="T26" fmla="*/ 16 w 81"/>
                    <a:gd name="T27" fmla="*/ 11 h 71"/>
                    <a:gd name="T28" fmla="*/ 21 w 81"/>
                    <a:gd name="T29" fmla="*/ 9 h 71"/>
                    <a:gd name="T30" fmla="*/ 43 w 81"/>
                    <a:gd name="T31" fmla="*/ 20 h 71"/>
                    <a:gd name="T32" fmla="*/ 43 w 81"/>
                    <a:gd name="T33" fmla="*/ 19 h 71"/>
                    <a:gd name="T34" fmla="*/ 43 w 81"/>
                    <a:gd name="T35" fmla="*/ 20 h 71"/>
                    <a:gd name="T36" fmla="*/ 48 w 81"/>
                    <a:gd name="T37" fmla="*/ 24 h 71"/>
                    <a:gd name="T38" fmla="*/ 51 w 81"/>
                    <a:gd name="T39" fmla="*/ 20 h 71"/>
                    <a:gd name="T40" fmla="*/ 14 w 81"/>
                    <a:gd name="T41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1" h="71">
                      <a:moveTo>
                        <a:pt x="14" y="0"/>
                      </a:moveTo>
                      <a:cubicBezTo>
                        <a:pt x="11" y="0"/>
                        <a:pt x="9" y="0"/>
                        <a:pt x="7" y="2"/>
                      </a:cubicBezTo>
                      <a:cubicBezTo>
                        <a:pt x="0" y="9"/>
                        <a:pt x="10" y="30"/>
                        <a:pt x="28" y="48"/>
                      </a:cubicBezTo>
                      <a:cubicBezTo>
                        <a:pt x="42" y="63"/>
                        <a:pt x="58" y="71"/>
                        <a:pt x="68" y="71"/>
                      </a:cubicBezTo>
                      <a:cubicBezTo>
                        <a:pt x="70" y="71"/>
                        <a:pt x="73" y="71"/>
                        <a:pt x="74" y="69"/>
                      </a:cubicBezTo>
                      <a:cubicBezTo>
                        <a:pt x="81" y="62"/>
                        <a:pt x="73" y="43"/>
                        <a:pt x="56" y="25"/>
                      </a:cubicBezTo>
                      <a:cubicBezTo>
                        <a:pt x="53" y="29"/>
                        <a:pt x="53" y="29"/>
                        <a:pt x="53" y="29"/>
                      </a:cubicBezTo>
                      <a:cubicBezTo>
                        <a:pt x="54" y="30"/>
                        <a:pt x="55" y="32"/>
                        <a:pt x="56" y="33"/>
                      </a:cubicBezTo>
                      <a:cubicBezTo>
                        <a:pt x="57" y="34"/>
                        <a:pt x="57" y="34"/>
                        <a:pt x="57" y="34"/>
                      </a:cubicBezTo>
                      <a:cubicBezTo>
                        <a:pt x="57" y="34"/>
                        <a:pt x="57" y="34"/>
                        <a:pt x="57" y="34"/>
                      </a:cubicBezTo>
                      <a:cubicBezTo>
                        <a:pt x="66" y="45"/>
                        <a:pt x="70" y="56"/>
                        <a:pt x="65" y="60"/>
                      </a:cubicBezTo>
                      <a:cubicBezTo>
                        <a:pt x="64" y="61"/>
                        <a:pt x="62" y="62"/>
                        <a:pt x="60" y="62"/>
                      </a:cubicBezTo>
                      <a:cubicBezTo>
                        <a:pt x="53" y="62"/>
                        <a:pt x="42" y="55"/>
                        <a:pt x="32" y="45"/>
                      </a:cubicBezTo>
                      <a:cubicBezTo>
                        <a:pt x="18" y="31"/>
                        <a:pt x="11" y="16"/>
                        <a:pt x="16" y="11"/>
                      </a:cubicBezTo>
                      <a:cubicBezTo>
                        <a:pt x="18" y="10"/>
                        <a:pt x="19" y="9"/>
                        <a:pt x="21" y="9"/>
                      </a:cubicBezTo>
                      <a:cubicBezTo>
                        <a:pt x="27" y="9"/>
                        <a:pt x="35" y="13"/>
                        <a:pt x="43" y="20"/>
                      </a:cubicBezTo>
                      <a:cubicBezTo>
                        <a:pt x="43" y="19"/>
                        <a:pt x="43" y="19"/>
                        <a:pt x="43" y="19"/>
                      </a:cubicBezTo>
                      <a:cubicBezTo>
                        <a:pt x="43" y="20"/>
                        <a:pt x="43" y="20"/>
                        <a:pt x="43" y="20"/>
                      </a:cubicBezTo>
                      <a:cubicBezTo>
                        <a:pt x="45" y="21"/>
                        <a:pt x="46" y="23"/>
                        <a:pt x="48" y="24"/>
                      </a:cubicBezTo>
                      <a:cubicBezTo>
                        <a:pt x="51" y="20"/>
                        <a:pt x="51" y="20"/>
                        <a:pt x="51" y="20"/>
                      </a:cubicBezTo>
                      <a:cubicBezTo>
                        <a:pt x="37" y="8"/>
                        <a:pt x="23" y="0"/>
                        <a:pt x="1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33" name="Freeform 16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4832350" y="1141413"/>
                  <a:ext cx="404813" cy="379413"/>
                </a:xfrm>
                <a:custGeom>
                  <a:avLst/>
                  <a:gdLst>
                    <a:gd name="T0" fmla="*/ 12 w 107"/>
                    <a:gd name="T1" fmla="*/ 0 h 101"/>
                    <a:gd name="T2" fmla="*/ 10 w 107"/>
                    <a:gd name="T3" fmla="*/ 1 h 101"/>
                    <a:gd name="T4" fmla="*/ 40 w 107"/>
                    <a:gd name="T5" fmla="*/ 68 h 101"/>
                    <a:gd name="T6" fmla="*/ 96 w 107"/>
                    <a:gd name="T7" fmla="*/ 101 h 101"/>
                    <a:gd name="T8" fmla="*/ 106 w 107"/>
                    <a:gd name="T9" fmla="*/ 97 h 101"/>
                    <a:gd name="T10" fmla="*/ 107 w 107"/>
                    <a:gd name="T11" fmla="*/ 96 h 101"/>
                    <a:gd name="T12" fmla="*/ 99 w 107"/>
                    <a:gd name="T13" fmla="*/ 98 h 101"/>
                    <a:gd name="T14" fmla="*/ 43 w 107"/>
                    <a:gd name="T15" fmla="*/ 65 h 101"/>
                    <a:gd name="T16" fmla="*/ 12 w 107"/>
                    <a:gd name="T17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7" h="101">
                      <a:moveTo>
                        <a:pt x="12" y="0"/>
                      </a:moveTo>
                      <a:cubicBezTo>
                        <a:pt x="11" y="1"/>
                        <a:pt x="11" y="1"/>
                        <a:pt x="10" y="1"/>
                      </a:cubicBezTo>
                      <a:cubicBezTo>
                        <a:pt x="0" y="11"/>
                        <a:pt x="13" y="41"/>
                        <a:pt x="40" y="68"/>
                      </a:cubicBezTo>
                      <a:cubicBezTo>
                        <a:pt x="60" y="88"/>
                        <a:pt x="83" y="101"/>
                        <a:pt x="96" y="101"/>
                      </a:cubicBezTo>
                      <a:cubicBezTo>
                        <a:pt x="100" y="101"/>
                        <a:pt x="104" y="100"/>
                        <a:pt x="106" y="97"/>
                      </a:cubicBezTo>
                      <a:cubicBezTo>
                        <a:pt x="106" y="97"/>
                        <a:pt x="107" y="96"/>
                        <a:pt x="107" y="96"/>
                      </a:cubicBezTo>
                      <a:cubicBezTo>
                        <a:pt x="105" y="97"/>
                        <a:pt x="102" y="98"/>
                        <a:pt x="99" y="98"/>
                      </a:cubicBezTo>
                      <a:cubicBezTo>
                        <a:pt x="86" y="98"/>
                        <a:pt x="63" y="85"/>
                        <a:pt x="43" y="65"/>
                      </a:cubicBezTo>
                      <a:cubicBezTo>
                        <a:pt x="18" y="39"/>
                        <a:pt x="4" y="11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34" name="Freeform 17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4848225" y="1119188"/>
                  <a:ext cx="438150" cy="384175"/>
                </a:xfrm>
                <a:custGeom>
                  <a:avLst/>
                  <a:gdLst>
                    <a:gd name="T0" fmla="*/ 20 w 116"/>
                    <a:gd name="T1" fmla="*/ 0 h 102"/>
                    <a:gd name="T2" fmla="*/ 10 w 116"/>
                    <a:gd name="T3" fmla="*/ 3 h 102"/>
                    <a:gd name="T4" fmla="*/ 40 w 116"/>
                    <a:gd name="T5" fmla="*/ 69 h 102"/>
                    <a:gd name="T6" fmla="*/ 97 w 116"/>
                    <a:gd name="T7" fmla="*/ 102 h 102"/>
                    <a:gd name="T8" fmla="*/ 106 w 116"/>
                    <a:gd name="T9" fmla="*/ 99 h 102"/>
                    <a:gd name="T10" fmla="*/ 79 w 116"/>
                    <a:gd name="T11" fmla="*/ 35 h 102"/>
                    <a:gd name="T12" fmla="*/ 75 w 116"/>
                    <a:gd name="T13" fmla="*/ 39 h 102"/>
                    <a:gd name="T14" fmla="*/ 97 w 116"/>
                    <a:gd name="T15" fmla="*/ 89 h 102"/>
                    <a:gd name="T16" fmla="*/ 89 w 116"/>
                    <a:gd name="T17" fmla="*/ 92 h 102"/>
                    <a:gd name="T18" fmla="*/ 44 w 116"/>
                    <a:gd name="T19" fmla="*/ 66 h 102"/>
                    <a:gd name="T20" fmla="*/ 20 w 116"/>
                    <a:gd name="T21" fmla="*/ 13 h 102"/>
                    <a:gd name="T22" fmla="*/ 28 w 116"/>
                    <a:gd name="T23" fmla="*/ 10 h 102"/>
                    <a:gd name="T24" fmla="*/ 70 w 116"/>
                    <a:gd name="T25" fmla="*/ 34 h 102"/>
                    <a:gd name="T26" fmla="*/ 74 w 116"/>
                    <a:gd name="T27" fmla="*/ 30 h 102"/>
                    <a:gd name="T28" fmla="*/ 20 w 116"/>
                    <a:gd name="T29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16" h="102">
                      <a:moveTo>
                        <a:pt x="20" y="0"/>
                      </a:moveTo>
                      <a:cubicBezTo>
                        <a:pt x="16" y="0"/>
                        <a:pt x="13" y="1"/>
                        <a:pt x="10" y="3"/>
                      </a:cubicBezTo>
                      <a:cubicBezTo>
                        <a:pt x="0" y="13"/>
                        <a:pt x="14" y="43"/>
                        <a:pt x="40" y="69"/>
                      </a:cubicBezTo>
                      <a:cubicBezTo>
                        <a:pt x="61" y="90"/>
                        <a:pt x="83" y="102"/>
                        <a:pt x="97" y="102"/>
                      </a:cubicBezTo>
                      <a:cubicBezTo>
                        <a:pt x="101" y="102"/>
                        <a:pt x="104" y="101"/>
                        <a:pt x="106" y="99"/>
                      </a:cubicBezTo>
                      <a:cubicBezTo>
                        <a:pt x="116" y="89"/>
                        <a:pt x="104" y="61"/>
                        <a:pt x="79" y="35"/>
                      </a:cubicBezTo>
                      <a:cubicBezTo>
                        <a:pt x="75" y="39"/>
                        <a:pt x="75" y="39"/>
                        <a:pt x="75" y="39"/>
                      </a:cubicBezTo>
                      <a:cubicBezTo>
                        <a:pt x="95" y="59"/>
                        <a:pt x="104" y="82"/>
                        <a:pt x="97" y="89"/>
                      </a:cubicBezTo>
                      <a:cubicBezTo>
                        <a:pt x="95" y="91"/>
                        <a:pt x="92" y="92"/>
                        <a:pt x="89" y="92"/>
                      </a:cubicBezTo>
                      <a:cubicBezTo>
                        <a:pt x="78" y="92"/>
                        <a:pt x="60" y="82"/>
                        <a:pt x="44" y="66"/>
                      </a:cubicBezTo>
                      <a:cubicBezTo>
                        <a:pt x="23" y="44"/>
                        <a:pt x="12" y="21"/>
                        <a:pt x="20" y="13"/>
                      </a:cubicBezTo>
                      <a:cubicBezTo>
                        <a:pt x="22" y="11"/>
                        <a:pt x="24" y="10"/>
                        <a:pt x="28" y="10"/>
                      </a:cubicBezTo>
                      <a:cubicBezTo>
                        <a:pt x="38" y="10"/>
                        <a:pt x="55" y="19"/>
                        <a:pt x="70" y="34"/>
                      </a:cubicBezTo>
                      <a:cubicBezTo>
                        <a:pt x="74" y="30"/>
                        <a:pt x="74" y="30"/>
                        <a:pt x="74" y="30"/>
                      </a:cubicBezTo>
                      <a:cubicBezTo>
                        <a:pt x="54" y="11"/>
                        <a:pt x="33" y="0"/>
                        <a:pt x="2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35" name="Freeform 18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5260975" y="1028700"/>
                  <a:ext cx="52388" cy="71438"/>
                </a:xfrm>
                <a:custGeom>
                  <a:avLst/>
                  <a:gdLst>
                    <a:gd name="T0" fmla="*/ 31 w 33"/>
                    <a:gd name="T1" fmla="*/ 0 h 45"/>
                    <a:gd name="T2" fmla="*/ 0 w 33"/>
                    <a:gd name="T3" fmla="*/ 29 h 45"/>
                    <a:gd name="T4" fmla="*/ 2 w 33"/>
                    <a:gd name="T5" fmla="*/ 45 h 45"/>
                    <a:gd name="T6" fmla="*/ 33 w 33"/>
                    <a:gd name="T7" fmla="*/ 14 h 45"/>
                    <a:gd name="T8" fmla="*/ 31 w 33"/>
                    <a:gd name="T9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45">
                      <a:moveTo>
                        <a:pt x="31" y="0"/>
                      </a:moveTo>
                      <a:lnTo>
                        <a:pt x="0" y="29"/>
                      </a:lnTo>
                      <a:lnTo>
                        <a:pt x="2" y="45"/>
                      </a:lnTo>
                      <a:lnTo>
                        <a:pt x="33" y="14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36" name="Freeform 19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5260975" y="1028700"/>
                  <a:ext cx="52388" cy="71438"/>
                </a:xfrm>
                <a:custGeom>
                  <a:avLst/>
                  <a:gdLst>
                    <a:gd name="T0" fmla="*/ 31 w 33"/>
                    <a:gd name="T1" fmla="*/ 0 h 45"/>
                    <a:gd name="T2" fmla="*/ 0 w 33"/>
                    <a:gd name="T3" fmla="*/ 29 h 45"/>
                    <a:gd name="T4" fmla="*/ 2 w 33"/>
                    <a:gd name="T5" fmla="*/ 45 h 45"/>
                    <a:gd name="T6" fmla="*/ 33 w 33"/>
                    <a:gd name="T7" fmla="*/ 14 h 45"/>
                    <a:gd name="T8" fmla="*/ 31 w 33"/>
                    <a:gd name="T9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45">
                      <a:moveTo>
                        <a:pt x="31" y="0"/>
                      </a:moveTo>
                      <a:lnTo>
                        <a:pt x="0" y="29"/>
                      </a:lnTo>
                      <a:lnTo>
                        <a:pt x="2" y="45"/>
                      </a:lnTo>
                      <a:lnTo>
                        <a:pt x="33" y="14"/>
                      </a:lnTo>
                      <a:lnTo>
                        <a:pt x="31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37" name="Freeform 20"/>
                <p:cNvSpPr/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5283200" y="1066800"/>
                  <a:ext cx="71438" cy="52388"/>
                </a:xfrm>
                <a:custGeom>
                  <a:avLst/>
                  <a:gdLst>
                    <a:gd name="T0" fmla="*/ 31 w 45"/>
                    <a:gd name="T1" fmla="*/ 0 h 33"/>
                    <a:gd name="T2" fmla="*/ 0 w 45"/>
                    <a:gd name="T3" fmla="*/ 31 h 33"/>
                    <a:gd name="T4" fmla="*/ 14 w 45"/>
                    <a:gd name="T5" fmla="*/ 33 h 33"/>
                    <a:gd name="T6" fmla="*/ 45 w 45"/>
                    <a:gd name="T7" fmla="*/ 2 h 33"/>
                    <a:gd name="T8" fmla="*/ 31 w 45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33">
                      <a:moveTo>
                        <a:pt x="31" y="0"/>
                      </a:moveTo>
                      <a:lnTo>
                        <a:pt x="0" y="31"/>
                      </a:lnTo>
                      <a:lnTo>
                        <a:pt x="14" y="33"/>
                      </a:lnTo>
                      <a:lnTo>
                        <a:pt x="45" y="2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38" name="Freeform 21"/>
                <p:cNvSpPr/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5283200" y="1066800"/>
                  <a:ext cx="71438" cy="52388"/>
                </a:xfrm>
                <a:custGeom>
                  <a:avLst/>
                  <a:gdLst>
                    <a:gd name="T0" fmla="*/ 31 w 45"/>
                    <a:gd name="T1" fmla="*/ 0 h 33"/>
                    <a:gd name="T2" fmla="*/ 0 w 45"/>
                    <a:gd name="T3" fmla="*/ 31 h 33"/>
                    <a:gd name="T4" fmla="*/ 14 w 45"/>
                    <a:gd name="T5" fmla="*/ 33 h 33"/>
                    <a:gd name="T6" fmla="*/ 45 w 45"/>
                    <a:gd name="T7" fmla="*/ 2 h 33"/>
                    <a:gd name="T8" fmla="*/ 31 w 45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33">
                      <a:moveTo>
                        <a:pt x="31" y="0"/>
                      </a:moveTo>
                      <a:lnTo>
                        <a:pt x="0" y="31"/>
                      </a:lnTo>
                      <a:lnTo>
                        <a:pt x="14" y="33"/>
                      </a:lnTo>
                      <a:lnTo>
                        <a:pt x="45" y="2"/>
                      </a:lnTo>
                      <a:lnTo>
                        <a:pt x="31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39" name="Freeform 22"/>
                <p:cNvSpPr/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4987925" y="1235075"/>
                  <a:ext cx="166688" cy="147638"/>
                </a:xfrm>
                <a:custGeom>
                  <a:avLst/>
                  <a:gdLst>
                    <a:gd name="T0" fmla="*/ 8 w 44"/>
                    <a:gd name="T1" fmla="*/ 0 h 39"/>
                    <a:gd name="T2" fmla="*/ 4 w 44"/>
                    <a:gd name="T3" fmla="*/ 1 h 39"/>
                    <a:gd name="T4" fmla="*/ 15 w 44"/>
                    <a:gd name="T5" fmla="*/ 26 h 39"/>
                    <a:gd name="T6" fmla="*/ 37 w 44"/>
                    <a:gd name="T7" fmla="*/ 39 h 39"/>
                    <a:gd name="T8" fmla="*/ 41 w 44"/>
                    <a:gd name="T9" fmla="*/ 37 h 39"/>
                    <a:gd name="T10" fmla="*/ 35 w 44"/>
                    <a:gd name="T11" fmla="*/ 19 h 39"/>
                    <a:gd name="T12" fmla="*/ 25 w 44"/>
                    <a:gd name="T13" fmla="*/ 22 h 39"/>
                    <a:gd name="T14" fmla="*/ 20 w 44"/>
                    <a:gd name="T15" fmla="*/ 17 h 39"/>
                    <a:gd name="T16" fmla="*/ 23 w 44"/>
                    <a:gd name="T17" fmla="*/ 7 h 39"/>
                    <a:gd name="T18" fmla="*/ 8 w 44"/>
                    <a:gd name="T19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4" h="39">
                      <a:moveTo>
                        <a:pt x="8" y="0"/>
                      </a:moveTo>
                      <a:cubicBezTo>
                        <a:pt x="6" y="0"/>
                        <a:pt x="5" y="0"/>
                        <a:pt x="4" y="1"/>
                      </a:cubicBezTo>
                      <a:cubicBezTo>
                        <a:pt x="0" y="5"/>
                        <a:pt x="5" y="16"/>
                        <a:pt x="15" y="26"/>
                      </a:cubicBezTo>
                      <a:cubicBezTo>
                        <a:pt x="23" y="34"/>
                        <a:pt x="32" y="39"/>
                        <a:pt x="37" y="39"/>
                      </a:cubicBezTo>
                      <a:cubicBezTo>
                        <a:pt x="38" y="39"/>
                        <a:pt x="40" y="38"/>
                        <a:pt x="41" y="37"/>
                      </a:cubicBezTo>
                      <a:cubicBezTo>
                        <a:pt x="44" y="34"/>
                        <a:pt x="41" y="27"/>
                        <a:pt x="35" y="19"/>
                      </a:cubicBezTo>
                      <a:cubicBezTo>
                        <a:pt x="25" y="22"/>
                        <a:pt x="25" y="22"/>
                        <a:pt x="25" y="22"/>
                      </a:cubicBezTo>
                      <a:cubicBezTo>
                        <a:pt x="20" y="17"/>
                        <a:pt x="20" y="17"/>
                        <a:pt x="20" y="17"/>
                      </a:cubicBezTo>
                      <a:cubicBezTo>
                        <a:pt x="23" y="7"/>
                        <a:pt x="23" y="7"/>
                        <a:pt x="23" y="7"/>
                      </a:cubicBezTo>
                      <a:cubicBezTo>
                        <a:pt x="17" y="2"/>
                        <a:pt x="11" y="0"/>
                        <a:pt x="8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40" name="Freeform 23"/>
                <p:cNvSpPr/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5067300" y="1055688"/>
                  <a:ext cx="261938" cy="255588"/>
                </a:xfrm>
                <a:custGeom>
                  <a:avLst/>
                  <a:gdLst>
                    <a:gd name="T0" fmla="*/ 158 w 165"/>
                    <a:gd name="T1" fmla="*/ 0 h 161"/>
                    <a:gd name="T2" fmla="*/ 14 w 165"/>
                    <a:gd name="T3" fmla="*/ 140 h 161"/>
                    <a:gd name="T4" fmla="*/ 7 w 165"/>
                    <a:gd name="T5" fmla="*/ 128 h 161"/>
                    <a:gd name="T6" fmla="*/ 0 w 165"/>
                    <a:gd name="T7" fmla="*/ 151 h 161"/>
                    <a:gd name="T8" fmla="*/ 10 w 165"/>
                    <a:gd name="T9" fmla="*/ 161 h 161"/>
                    <a:gd name="T10" fmla="*/ 34 w 165"/>
                    <a:gd name="T11" fmla="*/ 154 h 161"/>
                    <a:gd name="T12" fmla="*/ 22 w 165"/>
                    <a:gd name="T13" fmla="*/ 147 h 161"/>
                    <a:gd name="T14" fmla="*/ 165 w 165"/>
                    <a:gd name="T15" fmla="*/ 7 h 161"/>
                    <a:gd name="T16" fmla="*/ 158 w 165"/>
                    <a:gd name="T17" fmla="*/ 0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5" h="161">
                      <a:moveTo>
                        <a:pt x="158" y="0"/>
                      </a:moveTo>
                      <a:lnTo>
                        <a:pt x="14" y="140"/>
                      </a:lnTo>
                      <a:lnTo>
                        <a:pt x="7" y="128"/>
                      </a:lnTo>
                      <a:lnTo>
                        <a:pt x="0" y="151"/>
                      </a:lnTo>
                      <a:lnTo>
                        <a:pt x="10" y="161"/>
                      </a:lnTo>
                      <a:lnTo>
                        <a:pt x="34" y="154"/>
                      </a:lnTo>
                      <a:lnTo>
                        <a:pt x="22" y="147"/>
                      </a:lnTo>
                      <a:lnTo>
                        <a:pt x="165" y="7"/>
                      </a:lnTo>
                      <a:lnTo>
                        <a:pt x="15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41" name="Freeform 24"/>
                <p:cNvSpPr/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5067300" y="1055688"/>
                  <a:ext cx="261938" cy="255588"/>
                </a:xfrm>
                <a:custGeom>
                  <a:avLst/>
                  <a:gdLst>
                    <a:gd name="T0" fmla="*/ 158 w 165"/>
                    <a:gd name="T1" fmla="*/ 0 h 161"/>
                    <a:gd name="T2" fmla="*/ 14 w 165"/>
                    <a:gd name="T3" fmla="*/ 140 h 161"/>
                    <a:gd name="T4" fmla="*/ 7 w 165"/>
                    <a:gd name="T5" fmla="*/ 128 h 161"/>
                    <a:gd name="T6" fmla="*/ 0 w 165"/>
                    <a:gd name="T7" fmla="*/ 151 h 161"/>
                    <a:gd name="T8" fmla="*/ 10 w 165"/>
                    <a:gd name="T9" fmla="*/ 161 h 161"/>
                    <a:gd name="T10" fmla="*/ 34 w 165"/>
                    <a:gd name="T11" fmla="*/ 154 h 161"/>
                    <a:gd name="T12" fmla="*/ 22 w 165"/>
                    <a:gd name="T13" fmla="*/ 147 h 161"/>
                    <a:gd name="T14" fmla="*/ 165 w 165"/>
                    <a:gd name="T15" fmla="*/ 7 h 161"/>
                    <a:gd name="T16" fmla="*/ 158 w 165"/>
                    <a:gd name="T17" fmla="*/ 0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5" h="161">
                      <a:moveTo>
                        <a:pt x="158" y="0"/>
                      </a:moveTo>
                      <a:lnTo>
                        <a:pt x="14" y="140"/>
                      </a:lnTo>
                      <a:lnTo>
                        <a:pt x="7" y="128"/>
                      </a:lnTo>
                      <a:lnTo>
                        <a:pt x="0" y="151"/>
                      </a:lnTo>
                      <a:lnTo>
                        <a:pt x="10" y="161"/>
                      </a:lnTo>
                      <a:lnTo>
                        <a:pt x="34" y="154"/>
                      </a:lnTo>
                      <a:lnTo>
                        <a:pt x="22" y="147"/>
                      </a:lnTo>
                      <a:lnTo>
                        <a:pt x="165" y="7"/>
                      </a:lnTo>
                      <a:lnTo>
                        <a:pt x="158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p>
                  <a:pPr>
                    <a:defRPr/>
                  </a:pPr>
                  <a:endParaRPr lang="zh-CN" altLang="en-US"/>
                </a:p>
              </p:txBody>
            </p:sp>
          </p:grpSp>
        </p:grpSp>
        <p:grpSp>
          <p:nvGrpSpPr>
            <p:cNvPr id="13" name="组合 5"/>
            <p:cNvGrpSpPr/>
            <p:nvPr/>
          </p:nvGrpSpPr>
          <p:grpSpPr bwMode="auto">
            <a:xfrm>
              <a:off x="1089025" y="4664075"/>
              <a:ext cx="465056" cy="940781"/>
              <a:chOff x="820738" y="1879927"/>
              <a:chExt cx="465056" cy="940781"/>
            </a:xfrm>
          </p:grpSpPr>
          <p:sp>
            <p:nvSpPr>
              <p:cNvPr id="14" name="Freeform 74"/>
              <p:cNvSpPr/>
              <p:nvPr>
                <p:custDataLst>
                  <p:tags r:id="rId20"/>
                </p:custDataLst>
              </p:nvPr>
            </p:nvSpPr>
            <p:spPr bwMode="auto">
              <a:xfrm flipV="1">
                <a:off x="820738" y="2292607"/>
                <a:ext cx="465056" cy="528101"/>
              </a:xfrm>
              <a:custGeom>
                <a:avLst/>
                <a:gdLst>
                  <a:gd name="T0" fmla="*/ 0 w 293"/>
                  <a:gd name="T1" fmla="*/ 85 h 336"/>
                  <a:gd name="T2" fmla="*/ 144 w 293"/>
                  <a:gd name="T3" fmla="*/ 0 h 336"/>
                  <a:gd name="T4" fmla="*/ 291 w 293"/>
                  <a:gd name="T5" fmla="*/ 80 h 336"/>
                  <a:gd name="T6" fmla="*/ 293 w 293"/>
                  <a:gd name="T7" fmla="*/ 249 h 336"/>
                  <a:gd name="T8" fmla="*/ 149 w 293"/>
                  <a:gd name="T9" fmla="*/ 336 h 336"/>
                  <a:gd name="T10" fmla="*/ 2 w 293"/>
                  <a:gd name="T11" fmla="*/ 253 h 336"/>
                  <a:gd name="T12" fmla="*/ 0 w 293"/>
                  <a:gd name="T13" fmla="*/ 85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3" h="336">
                    <a:moveTo>
                      <a:pt x="0" y="85"/>
                    </a:moveTo>
                    <a:lnTo>
                      <a:pt x="144" y="0"/>
                    </a:lnTo>
                    <a:lnTo>
                      <a:pt x="291" y="80"/>
                    </a:lnTo>
                    <a:lnTo>
                      <a:pt x="293" y="249"/>
                    </a:lnTo>
                    <a:lnTo>
                      <a:pt x="149" y="336"/>
                    </a:lnTo>
                    <a:lnTo>
                      <a:pt x="2" y="253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pPr>
                  <a:defRPr/>
                </a:pPr>
                <a:endParaRPr lang="zh-CN" altLang="en-US"/>
              </a:p>
            </p:txBody>
          </p:sp>
          <p:grpSp>
            <p:nvGrpSpPr>
              <p:cNvPr id="16" name="组合 27"/>
              <p:cNvGrpSpPr/>
              <p:nvPr/>
            </p:nvGrpSpPr>
            <p:grpSpPr bwMode="auto">
              <a:xfrm>
                <a:off x="906463" y="1879927"/>
                <a:ext cx="290513" cy="843414"/>
                <a:chOff x="10034270" y="674688"/>
                <a:chExt cx="290513" cy="843414"/>
              </a:xfrm>
            </p:grpSpPr>
            <p:sp>
              <p:nvSpPr>
                <p:cNvPr id="26" name="Freeform 75"/>
                <p:cNvSpPr/>
                <p:nvPr>
                  <p:custDataLst>
                    <p:tags r:id="rId21"/>
                  </p:custDataLst>
                </p:nvPr>
              </p:nvSpPr>
              <p:spPr bwMode="auto">
                <a:xfrm flipV="1">
                  <a:off x="10057142" y="1216330"/>
                  <a:ext cx="239517" cy="301772"/>
                </a:xfrm>
                <a:custGeom>
                  <a:avLst/>
                  <a:gdLst>
                    <a:gd name="T0" fmla="*/ 2147483646 w 64"/>
                    <a:gd name="T1" fmla="*/ 2147483646 h 56"/>
                    <a:gd name="T2" fmla="*/ 2147483646 w 64"/>
                    <a:gd name="T3" fmla="*/ 2147483646 h 56"/>
                    <a:gd name="T4" fmla="*/ 2147483646 w 64"/>
                    <a:gd name="T5" fmla="*/ 2147483646 h 56"/>
                    <a:gd name="T6" fmla="*/ 0 w 64"/>
                    <a:gd name="T7" fmla="*/ 2147483646 h 56"/>
                    <a:gd name="T8" fmla="*/ 0 w 64"/>
                    <a:gd name="T9" fmla="*/ 2147483646 h 56"/>
                    <a:gd name="T10" fmla="*/ 2147483646 w 64"/>
                    <a:gd name="T11" fmla="*/ 2147483646 h 56"/>
                    <a:gd name="T12" fmla="*/ 2147483646 w 64"/>
                    <a:gd name="T13" fmla="*/ 2147483646 h 56"/>
                    <a:gd name="T14" fmla="*/ 2147483646 w 64"/>
                    <a:gd name="T15" fmla="*/ 2147483646 h 56"/>
                    <a:gd name="T16" fmla="*/ 2147483646 w 64"/>
                    <a:gd name="T17" fmla="*/ 2147483646 h 56"/>
                    <a:gd name="T18" fmla="*/ 2147483646 w 64"/>
                    <a:gd name="T19" fmla="*/ 2147483646 h 56"/>
                    <a:gd name="T20" fmla="*/ 2147483646 w 64"/>
                    <a:gd name="T21" fmla="*/ 2147483646 h 56"/>
                    <a:gd name="T22" fmla="*/ 2147483646 w 64"/>
                    <a:gd name="T23" fmla="*/ 2147483646 h 56"/>
                    <a:gd name="T24" fmla="*/ 2147483646 w 64"/>
                    <a:gd name="T25" fmla="*/ 2147483646 h 56"/>
                    <a:gd name="T26" fmla="*/ 2147483646 w 64"/>
                    <a:gd name="T27" fmla="*/ 2147483646 h 56"/>
                    <a:gd name="T28" fmla="*/ 2147483646 w 64"/>
                    <a:gd name="T29" fmla="*/ 2147483646 h 56"/>
                    <a:gd name="T30" fmla="*/ 2147483646 w 64"/>
                    <a:gd name="T31" fmla="*/ 2147483646 h 56"/>
                    <a:gd name="T32" fmla="*/ 2147483646 w 64"/>
                    <a:gd name="T33" fmla="*/ 2147483646 h 56"/>
                    <a:gd name="T34" fmla="*/ 2147483646 w 64"/>
                    <a:gd name="T35" fmla="*/ 2147483646 h 56"/>
                    <a:gd name="T36" fmla="*/ 2147483646 w 64"/>
                    <a:gd name="T37" fmla="*/ 2147483646 h 5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64" h="56">
                      <a:moveTo>
                        <a:pt x="34" y="1"/>
                      </a:moveTo>
                      <a:cubicBezTo>
                        <a:pt x="33" y="0"/>
                        <a:pt x="30" y="0"/>
                        <a:pt x="28" y="1"/>
                      </a:cubicBezTo>
                      <a:cubicBezTo>
                        <a:pt x="3" y="16"/>
                        <a:pt x="3" y="16"/>
                        <a:pt x="3" y="16"/>
                      </a:cubicBezTo>
                      <a:cubicBezTo>
                        <a:pt x="2" y="17"/>
                        <a:pt x="0" y="19"/>
                        <a:pt x="0" y="21"/>
                      </a:cubicBezTo>
                      <a:cubicBezTo>
                        <a:pt x="0" y="53"/>
                        <a:pt x="0" y="53"/>
                        <a:pt x="0" y="53"/>
                      </a:cubicBezTo>
                      <a:cubicBezTo>
                        <a:pt x="0" y="54"/>
                        <a:pt x="2" y="56"/>
                        <a:pt x="4" y="56"/>
                      </a:cubicBezTo>
                      <a:cubicBezTo>
                        <a:pt x="19" y="56"/>
                        <a:pt x="19" y="56"/>
                        <a:pt x="19" y="56"/>
                      </a:cubicBezTo>
                      <a:cubicBezTo>
                        <a:pt x="21" y="56"/>
                        <a:pt x="22" y="54"/>
                        <a:pt x="22" y="53"/>
                      </a:cubicBezTo>
                      <a:cubicBezTo>
                        <a:pt x="22" y="38"/>
                        <a:pt x="22" y="38"/>
                        <a:pt x="22" y="38"/>
                      </a:cubicBezTo>
                      <a:cubicBezTo>
                        <a:pt x="22" y="36"/>
                        <a:pt x="24" y="35"/>
                        <a:pt x="26" y="35"/>
                      </a:cubicBezTo>
                      <a:cubicBezTo>
                        <a:pt x="39" y="35"/>
                        <a:pt x="39" y="35"/>
                        <a:pt x="39" y="35"/>
                      </a:cubicBezTo>
                      <a:cubicBezTo>
                        <a:pt x="40" y="35"/>
                        <a:pt x="42" y="36"/>
                        <a:pt x="42" y="38"/>
                      </a:cubicBezTo>
                      <a:cubicBezTo>
                        <a:pt x="42" y="53"/>
                        <a:pt x="42" y="53"/>
                        <a:pt x="42" y="53"/>
                      </a:cubicBezTo>
                      <a:cubicBezTo>
                        <a:pt x="42" y="54"/>
                        <a:pt x="44" y="56"/>
                        <a:pt x="46" y="56"/>
                      </a:cubicBezTo>
                      <a:cubicBezTo>
                        <a:pt x="60" y="56"/>
                        <a:pt x="60" y="56"/>
                        <a:pt x="60" y="56"/>
                      </a:cubicBezTo>
                      <a:cubicBezTo>
                        <a:pt x="62" y="56"/>
                        <a:pt x="64" y="54"/>
                        <a:pt x="64" y="53"/>
                      </a:cubicBezTo>
                      <a:cubicBezTo>
                        <a:pt x="64" y="21"/>
                        <a:pt x="64" y="21"/>
                        <a:pt x="64" y="21"/>
                      </a:cubicBezTo>
                      <a:cubicBezTo>
                        <a:pt x="64" y="19"/>
                        <a:pt x="62" y="17"/>
                        <a:pt x="61" y="16"/>
                      </a:cubicBezTo>
                      <a:lnTo>
                        <a:pt x="34" y="1"/>
                      </a:lnTo>
                      <a:close/>
                    </a:path>
                  </a:pathLst>
                </a:custGeom>
                <a:solidFill>
                  <a:srgbClr val="F0E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7" name="Freeform 76"/>
                <p:cNvSpPr/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10034270" y="674688"/>
                  <a:ext cx="290513" cy="96838"/>
                </a:xfrm>
                <a:custGeom>
                  <a:avLst/>
                  <a:gdLst>
                    <a:gd name="T0" fmla="*/ 2147483646 w 77"/>
                    <a:gd name="T1" fmla="*/ 2147483646 h 26"/>
                    <a:gd name="T2" fmla="*/ 2147483646 w 77"/>
                    <a:gd name="T3" fmla="*/ 2147483646 h 26"/>
                    <a:gd name="T4" fmla="*/ 2147483646 w 77"/>
                    <a:gd name="T5" fmla="*/ 2147483646 h 26"/>
                    <a:gd name="T6" fmla="*/ 2147483646 w 77"/>
                    <a:gd name="T7" fmla="*/ 2147483646 h 26"/>
                    <a:gd name="T8" fmla="*/ 2147483646 w 77"/>
                    <a:gd name="T9" fmla="*/ 2147483646 h 26"/>
                    <a:gd name="T10" fmla="*/ 2147483646 w 77"/>
                    <a:gd name="T11" fmla="*/ 2147483646 h 26"/>
                    <a:gd name="T12" fmla="*/ 2147483646 w 77"/>
                    <a:gd name="T13" fmla="*/ 2147483646 h 26"/>
                    <a:gd name="T14" fmla="*/ 2147483646 w 77"/>
                    <a:gd name="T15" fmla="*/ 2147483646 h 26"/>
                    <a:gd name="T16" fmla="*/ 2147483646 w 77"/>
                    <a:gd name="T17" fmla="*/ 2147483646 h 26"/>
                    <a:gd name="T18" fmla="*/ 2147483646 w 77"/>
                    <a:gd name="T19" fmla="*/ 2147483646 h 26"/>
                    <a:gd name="T20" fmla="*/ 2147483646 w 77"/>
                    <a:gd name="T21" fmla="*/ 2147483646 h 2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77" h="26">
                      <a:moveTo>
                        <a:pt x="76" y="25"/>
                      </a:moveTo>
                      <a:cubicBezTo>
                        <a:pt x="76" y="26"/>
                        <a:pt x="74" y="26"/>
                        <a:pt x="72" y="25"/>
                      </a:cubicBezTo>
                      <a:cubicBezTo>
                        <a:pt x="41" y="7"/>
                        <a:pt x="41" y="7"/>
                        <a:pt x="41" y="7"/>
                      </a:cubicBezTo>
                      <a:cubicBezTo>
                        <a:pt x="39" y="6"/>
                        <a:pt x="37" y="6"/>
                        <a:pt x="35" y="7"/>
                      </a:cubicBezTo>
                      <a:cubicBezTo>
                        <a:pt x="5" y="25"/>
                        <a:pt x="5" y="25"/>
                        <a:pt x="5" y="25"/>
                      </a:cubicBezTo>
                      <a:cubicBezTo>
                        <a:pt x="4" y="26"/>
                        <a:pt x="2" y="26"/>
                        <a:pt x="1" y="25"/>
                      </a:cubicBezTo>
                      <a:cubicBezTo>
                        <a:pt x="0" y="24"/>
                        <a:pt x="1" y="22"/>
                        <a:pt x="3" y="21"/>
                      </a:cubicBezTo>
                      <a:cubicBezTo>
                        <a:pt x="35" y="2"/>
                        <a:pt x="35" y="2"/>
                        <a:pt x="35" y="2"/>
                      </a:cubicBezTo>
                      <a:cubicBezTo>
                        <a:pt x="37" y="1"/>
                        <a:pt x="39" y="0"/>
                        <a:pt x="41" y="1"/>
                      </a:cubicBezTo>
                      <a:cubicBezTo>
                        <a:pt x="75" y="21"/>
                        <a:pt x="75" y="21"/>
                        <a:pt x="75" y="21"/>
                      </a:cubicBezTo>
                      <a:cubicBezTo>
                        <a:pt x="76" y="22"/>
                        <a:pt x="77" y="24"/>
                        <a:pt x="76" y="25"/>
                      </a:cubicBezTo>
                      <a:close/>
                    </a:path>
                  </a:pathLst>
                </a:custGeom>
                <a:solidFill>
                  <a:srgbClr val="F0E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p>
                  <a:endParaRPr lang="zh-CN" altLang="en-US"/>
                </a:p>
              </p:txBody>
            </p:sp>
          </p:grpSp>
        </p:grpSp>
      </p:grpSp>
      <p:pic>
        <p:nvPicPr>
          <p:cNvPr id="49" name="图片 48" descr="捕获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11760" y="1485265"/>
            <a:ext cx="5121910" cy="37642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50" name="文本框 49"/>
          <p:cNvSpPr txBox="1"/>
          <p:nvPr/>
        </p:nvSpPr>
        <p:spPr>
          <a:xfrm>
            <a:off x="5911215" y="1195705"/>
            <a:ext cx="6163945" cy="13087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>
              <a:lnSpc>
                <a:spcPct val="110000"/>
              </a:lnSpc>
            </a:pP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2022年中国卫生健康统计年鉴数据分析显示，</a:t>
            </a:r>
            <a:r>
              <a:rPr lang="zh-CN" sz="2400" b="1">
                <a:solidFill>
                  <a:srgbClr val="191919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慢性非传染性病导致的疾病负担已超过70%，导致的死亡人数占总死亡人数88.5%</a:t>
            </a:r>
            <a:endParaRPr lang="zh-CN" altLang="en-US" sz="2400" b="1">
              <a:solidFill>
                <a:srgbClr val="191919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953760" y="4577715"/>
            <a:ext cx="5912485" cy="14204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27000" algn="ctr">
              <a:lnSpc>
                <a:spcPct val="120000"/>
              </a:lnSpc>
            </a:pP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第</a:t>
            </a:r>
            <a:r>
              <a:rPr 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次全国代表大会报告和《健康中国</a:t>
            </a:r>
            <a:r>
              <a:rPr 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2030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规划纲要》中明确强调慢病医防融合的重要性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6057265" y="3052445"/>
            <a:ext cx="5386705" cy="9772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27000" algn="ctr">
              <a:lnSpc>
                <a:spcPct val="120000"/>
              </a:lnSpc>
            </a:pPr>
            <a:r>
              <a:rPr lang="zh-CN" sz="2400" b="1">
                <a:latin typeface="楷体" panose="02010609060101010101" charset="-122"/>
                <a:ea typeface="楷体" panose="02010609060101010101" charset="-122"/>
              </a:rPr>
              <a:t>基本医疗保险基金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</a:rPr>
              <a:t>多数用于慢病治疗，基金管理面临沉重压力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2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34"/>
          <p:cNvSpPr/>
          <p:nvPr/>
        </p:nvSpPr>
        <p:spPr>
          <a:xfrm rot="5400000" flipV="1">
            <a:off x="9119936" y="4545134"/>
            <a:ext cx="1582891" cy="2008152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2"/>
          </a:solidFill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等腰三角形 42"/>
          <p:cNvSpPr/>
          <p:nvPr/>
        </p:nvSpPr>
        <p:spPr>
          <a:xfrm rot="5400000">
            <a:off x="1406994" y="2230981"/>
            <a:ext cx="1491358" cy="1910766"/>
          </a:xfrm>
          <a:custGeom>
            <a:avLst/>
            <a:gdLst/>
            <a:ahLst/>
            <a:cxnLst/>
            <a:rect l="l" t="t" r="r" b="b"/>
            <a:pathLst>
              <a:path w="1054142" h="1350592">
                <a:moveTo>
                  <a:pt x="521627" y="0"/>
                </a:moveTo>
                <a:lnTo>
                  <a:pt x="682907" y="322559"/>
                </a:lnTo>
                <a:cubicBezTo>
                  <a:pt x="898294" y="386795"/>
                  <a:pt x="1054142" y="586958"/>
                  <a:pt x="1054142" y="823521"/>
                </a:cubicBezTo>
                <a:cubicBezTo>
                  <a:pt x="1054142" y="1114614"/>
                  <a:pt x="818164" y="1350592"/>
                  <a:pt x="527071" y="1350592"/>
                </a:cubicBezTo>
                <a:cubicBezTo>
                  <a:pt x="235978" y="1350592"/>
                  <a:pt x="0" y="1114614"/>
                  <a:pt x="0" y="823521"/>
                </a:cubicBezTo>
                <a:cubicBezTo>
                  <a:pt x="0" y="591722"/>
                  <a:pt x="149634" y="394871"/>
                  <a:pt x="358347" y="326560"/>
                </a:cubicBezTo>
                <a:close/>
              </a:path>
            </a:pathLst>
          </a:custGeom>
          <a:solidFill>
            <a:schemeClr val="accent1"/>
          </a:solidFill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3359785" y="2260600"/>
            <a:ext cx="7458710" cy="1901190"/>
          </a:xfrm>
          <a:prstGeom prst="roundRect">
            <a:avLst>
              <a:gd name="adj" fmla="val 8404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强化城乡基层医疗卫生服务网底</a:t>
            </a:r>
            <a:r>
              <a: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，创新医防融合机制，构建整合型医疗卫生服务体系，有效管理慢病进展，降低重大慢性病过早死亡率，实现“以治病为中心”向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“以人民健康为中心”</a:t>
            </a:r>
            <a:r>
              <a: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的转变</a:t>
            </a:r>
            <a:endParaRPr lang="zh-CN" altLang="en-US" sz="2400" b="1">
              <a:solidFill>
                <a:prstClr val="black">
                  <a:lumMod val="75000"/>
                  <a:lumOff val="25000"/>
                </a:prst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1089025" y="4617085"/>
            <a:ext cx="7675245" cy="1613535"/>
          </a:xfrm>
          <a:prstGeom prst="roundRect">
            <a:avLst>
              <a:gd name="adj" fmla="val 8404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楷体" panose="02010609060101010101" charset="-122"/>
                <a:ea typeface="楷体" panose="02010609060101010101" charset="-122"/>
              </a:rPr>
              <a:t>医保、医疗通力协同，推进基层资源整合和网络化管理，促进医防融合慢病全程管理，实现基层医疗质量和健康管理协同发展，稳步提升患者依从性、控制率</a:t>
            </a:r>
            <a:endParaRPr lang="zh-CN" altLang="en-US" sz="2400" b="1">
              <a:solidFill>
                <a:prstClr val="black">
                  <a:lumMod val="75000"/>
                  <a:lumOff val="25000"/>
                </a:prst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0" name="TextBox 24"/>
          <p:cNvSpPr>
            <a:spLocks noChangeArrowheads="1"/>
          </p:cNvSpPr>
          <p:nvPr/>
        </p:nvSpPr>
        <p:spPr bwMode="auto">
          <a:xfrm>
            <a:off x="1345012" y="2817032"/>
            <a:ext cx="1189776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2400" b="1" spc="30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全国</a:t>
            </a:r>
            <a:endParaRPr lang="en-US" altLang="zh-CN" sz="2400" b="1" spc="30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spc="30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要求</a:t>
            </a:r>
            <a:endParaRPr lang="zh-CN" altLang="en-US" sz="2400" b="1" spc="30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1" name="TextBox 31"/>
          <p:cNvSpPr>
            <a:spLocks noChangeArrowheads="1"/>
          </p:cNvSpPr>
          <p:nvPr/>
        </p:nvSpPr>
        <p:spPr bwMode="auto">
          <a:xfrm>
            <a:off x="9554941" y="5219372"/>
            <a:ext cx="1189778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2400" b="1" spc="30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地区</a:t>
            </a:r>
            <a:endParaRPr lang="en-US" altLang="zh-CN" sz="2400" b="1" spc="30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spc="30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做法</a:t>
            </a:r>
            <a:endParaRPr lang="zh-CN" altLang="en-US" sz="2400" b="1" spc="30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238885" y="219710"/>
            <a:ext cx="463486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800" b="1" spc="300">
                <a:ln/>
                <a:solidFill>
                  <a:schemeClr val="accent1"/>
                </a:solidFill>
                <a:effectLst/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扬州市基层卫生健康概况</a:t>
            </a:r>
            <a:endParaRPr lang="zh-CN" altLang="en-US" sz="2800" b="1" spc="300">
              <a:ln/>
              <a:solidFill>
                <a:schemeClr val="accent1"/>
              </a:solidFill>
              <a:effectLst/>
              <a:latin typeface="方正小标宋简体" panose="02000000000000000000" charset="-122"/>
              <a:ea typeface="方正小标宋简体" panose="02000000000000000000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11150" y="963295"/>
            <a:ext cx="1160399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127000" algn="ctr"/>
            <a:r>
              <a:rPr lang="zh-CN" sz="32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中共中央办公厅、国务院办公厅</a:t>
            </a:r>
            <a:endParaRPr lang="zh-CN" sz="32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indent="127000" algn="ctr"/>
            <a:r>
              <a:rPr lang="zh-CN" sz="32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《关于进一步完善医疗卫生服务体系的意见》</a:t>
            </a:r>
            <a:endParaRPr lang="zh-CN" altLang="en-US" sz="32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  <p:bldLst>
      <p:bldP spid="12" grpId="0" animBg="1"/>
      <p:bldP spid="15" grpId="0" animBg="1"/>
      <p:bldP spid="18" grpId="0" animBg="1"/>
      <p:bldP spid="28" grpId="0" animBg="1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2731" y="2898140"/>
            <a:ext cx="4359008" cy="158369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0" y="1752600"/>
            <a:ext cx="12192000" cy="252727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9" name="Text Box 64"/>
          <p:cNvSpPr txBox="1">
            <a:spLocks noChangeArrowheads="1"/>
          </p:cNvSpPr>
          <p:nvPr/>
        </p:nvSpPr>
        <p:spPr bwMode="auto">
          <a:xfrm>
            <a:off x="1513338" y="3428843"/>
            <a:ext cx="2070735" cy="975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二部分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700" b="1" dirty="0">
              <a:solidFill>
                <a:srgbClr val="679E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42815" y="2897505"/>
            <a:ext cx="184785" cy="158432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4742815" y="3272155"/>
            <a:ext cx="7595235" cy="1633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4400" b="1" spc="3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慢病健康管理医保支持做法</a:t>
            </a:r>
            <a:endParaRPr lang="zh-CN" altLang="en-US" sz="4400" b="1" spc="30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zh-CN" altLang="en-US" sz="4800" b="1" spc="300">
              <a:solidFill>
                <a:schemeClr val="accent6">
                  <a:lumMod val="50000"/>
                </a:schemeClr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  <a:p>
            <a:pPr algn="ctr"/>
            <a:endParaRPr lang="zh-CN" altLang="en-US" sz="4800" b="1" spc="300">
              <a:solidFill>
                <a:schemeClr val="accent6">
                  <a:lumMod val="50000"/>
                </a:schemeClr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pic>
        <p:nvPicPr>
          <p:cNvPr id="7185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5400000">
            <a:off x="38735" y="-699770"/>
            <a:ext cx="2536825" cy="2614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2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9399905" y="6609715"/>
            <a:ext cx="136461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b="1" spc="300">
                <a:solidFill>
                  <a:schemeClr val="tx1">
                    <a:lumMod val="75000"/>
                    <a:lumOff val="25000"/>
                  </a:schemeClr>
                </a:solidFill>
              </a:rPr>
              <a:t>添加标题</a:t>
            </a:r>
            <a:endParaRPr lang="zh-CN" altLang="en-US" sz="2000" b="1" spc="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38885" y="21971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spc="3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慢病健康管理医保支持做法</a:t>
            </a:r>
            <a:endParaRPr lang="zh-CN" altLang="en-US" sz="2800" b="1" spc="300">
              <a:solidFill>
                <a:schemeClr val="tx1">
                  <a:lumMod val="75000"/>
                  <a:lumOff val="25000"/>
                </a:schemeClr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110740" y="955040"/>
            <a:ext cx="84455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8305"/>
            <a:r>
              <a:rPr lang="zh-CN" sz="3200" b="1">
                <a:solidFill>
                  <a:schemeClr val="accent1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落地落实“两病”政策，提升门诊报销比例</a:t>
            </a:r>
            <a:endParaRPr lang="zh-CN" altLang="en-US" sz="3200" b="1">
              <a:solidFill>
                <a:schemeClr val="accent1"/>
              </a:solidFill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1477736" y="856761"/>
            <a:ext cx="812800" cy="843343"/>
            <a:chOff x="5695466" y="654839"/>
            <a:chExt cx="7916198" cy="8213668"/>
          </a:xfrm>
        </p:grpSpPr>
        <p:sp>
          <p:nvSpPr>
            <p:cNvPr id="86" name="椭圆 85"/>
            <p:cNvSpPr/>
            <p:nvPr>
              <p:custDataLst>
                <p:tags r:id="rId2"/>
              </p:custDataLst>
            </p:nvPr>
          </p:nvSpPr>
          <p:spPr>
            <a:xfrm>
              <a:off x="5695466" y="654839"/>
              <a:ext cx="5389875" cy="5389873"/>
            </a:xfrm>
            <a:prstGeom prst="ellipse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>
              <p:custDataLst>
                <p:tags r:id="rId3"/>
              </p:custDataLst>
            </p:nvPr>
          </p:nvSpPr>
          <p:spPr>
            <a:xfrm>
              <a:off x="9318673" y="990599"/>
              <a:ext cx="4292991" cy="4292991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>
              <p:custDataLst>
                <p:tags r:id="rId4"/>
              </p:custDataLst>
            </p:nvPr>
          </p:nvSpPr>
          <p:spPr>
            <a:xfrm>
              <a:off x="10519962" y="4651845"/>
              <a:ext cx="2645052" cy="2645052"/>
            </a:xfrm>
            <a:prstGeom prst="ellipse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>
              <p:custDataLst>
                <p:tags r:id="rId5"/>
              </p:custDataLst>
            </p:nvPr>
          </p:nvSpPr>
          <p:spPr>
            <a:xfrm>
              <a:off x="6938889" y="4575516"/>
              <a:ext cx="4292991" cy="4292991"/>
            </a:xfrm>
            <a:prstGeom prst="ellipse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3100705" y="1598930"/>
            <a:ext cx="68872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127000"/>
            <a:r>
              <a:rPr lang="en-US" altLang="zh-CN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2019</a:t>
            </a:r>
            <a:r>
              <a:rPr lang="zh-CN" altLang="en-US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r>
              <a:rPr lang="zh-CN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出台“两病”用药保障政策</a:t>
            </a:r>
            <a:endParaRPr lang="zh-CN" altLang="en-US" sz="3200" b="1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320" y="2383155"/>
            <a:ext cx="3649980" cy="390779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48" name="文本框 47"/>
          <p:cNvSpPr txBox="1"/>
          <p:nvPr/>
        </p:nvSpPr>
        <p:spPr>
          <a:xfrm>
            <a:off x="4837430" y="2546350"/>
            <a:ext cx="6897370" cy="3322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457200" indent="-45720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2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门诊使用参考范围的药品费用纳入统筹基金支付，支付比例为</a:t>
            </a:r>
            <a:r>
              <a:rPr lang="en-US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50%</a:t>
            </a:r>
            <a:endParaRPr lang="zh-CN" sz="28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2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医保年度内起付线和最高补助总额分别为</a:t>
            </a:r>
            <a:r>
              <a:rPr lang="en-US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200</a:t>
            </a:r>
            <a:r>
              <a:rPr lang="zh-CN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元、</a:t>
            </a:r>
            <a:r>
              <a:rPr lang="en-US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800</a:t>
            </a:r>
            <a:r>
              <a:rPr lang="zh-CN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元</a:t>
            </a:r>
            <a:endParaRPr lang="zh-CN" sz="28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sz="2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同时患“两病”的，总额提高到</a:t>
            </a:r>
            <a:r>
              <a:rPr lang="en-US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1000</a:t>
            </a:r>
            <a:r>
              <a:rPr lang="zh-CN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元</a:t>
            </a:r>
            <a:endParaRPr lang="zh-CN" altLang="en-US" sz="28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1809115" y="3671570"/>
            <a:ext cx="1962785" cy="33083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MH" val="20160511172552"/>
  <p:tag name="MH_LIBRARY" val="GRAPHIC"/>
  <p:tag name="MH_ORDER" val="4"/>
  <p:tag name="MH_TYPE" val="SubTitle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MH" val="20160511172552"/>
  <p:tag name="MH_LIBRARY" val="GRAPHIC"/>
  <p:tag name="MH_ORDER" val="4"/>
  <p:tag name="MH_TYPE" val="SubTitle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MH" val="20160517081114"/>
  <p:tag name="MH_LIBRARY" val="GRAPHIC"/>
  <p:tag name="MH_ORDER" val="19"/>
  <p:tag name="MH_TYPE" val="Other"/>
</p:tagLst>
</file>

<file path=ppt/tags/tag123.xml><?xml version="1.0" encoding="utf-8"?>
<p:tagLst xmlns:p="http://schemas.openxmlformats.org/presentationml/2006/main">
  <p:tag name="MH" val="20160517081114"/>
  <p:tag name="MH_LIBRARY" val="GRAPHIC"/>
  <p:tag name="MH_ORDER" val="1"/>
  <p:tag name="MH_TYPE" val="Other"/>
</p:tagLst>
</file>

<file path=ppt/tags/tag124.xml><?xml version="1.0" encoding="utf-8"?>
<p:tagLst xmlns:p="http://schemas.openxmlformats.org/presentationml/2006/main">
  <p:tag name="MH" val="20160517081114"/>
  <p:tag name="MH_LIBRARY" val="GRAPHIC"/>
  <p:tag name="MH_ORDER" val="2"/>
  <p:tag name="MH_TYPE" val="Other"/>
</p:tagLst>
</file>

<file path=ppt/tags/tag125.xml><?xml version="1.0" encoding="utf-8"?>
<p:tagLst xmlns:p="http://schemas.openxmlformats.org/presentationml/2006/main">
  <p:tag name="MH" val="20160517081114"/>
  <p:tag name="MH_LIBRARY" val="GRAPHIC"/>
  <p:tag name="MH_ORDER" val="4"/>
  <p:tag name="MH_TYPE" val="Other"/>
</p:tagLst>
</file>

<file path=ppt/tags/tag126.xml><?xml version="1.0" encoding="utf-8"?>
<p:tagLst xmlns:p="http://schemas.openxmlformats.org/presentationml/2006/main">
  <p:tag name="MH" val="20160517081114"/>
  <p:tag name="MH_LIBRARY" val="GRAPHIC"/>
  <p:tag name="MH_ORDER" val="5"/>
  <p:tag name="MH_TYPE" val="Other"/>
</p:tagLst>
</file>

<file path=ppt/tags/tag127.xml><?xml version="1.0" encoding="utf-8"?>
<p:tagLst xmlns:p="http://schemas.openxmlformats.org/presentationml/2006/main">
  <p:tag name="MH" val="20160517081114"/>
  <p:tag name="MH_LIBRARY" val="GRAPHIC"/>
  <p:tag name="MH_ORDER" val="6"/>
  <p:tag name="MH_TYPE" val="Other"/>
</p:tagLst>
</file>

<file path=ppt/tags/tag128.xml><?xml version="1.0" encoding="utf-8"?>
<p:tagLst xmlns:p="http://schemas.openxmlformats.org/presentationml/2006/main">
  <p:tag name="MH" val="20160517081114"/>
  <p:tag name="MH_LIBRARY" val="GRAPHIC"/>
  <p:tag name="MH_ORDER" val="7"/>
  <p:tag name="MH_TYPE" val="Other"/>
</p:tagLst>
</file>

<file path=ppt/tags/tag129.xml><?xml version="1.0" encoding="utf-8"?>
<p:tagLst xmlns:p="http://schemas.openxmlformats.org/presentationml/2006/main">
  <p:tag name="MH" val="20160517081114"/>
  <p:tag name="MH_LIBRARY" val="GRAPHIC"/>
  <p:tag name="MH_ORDER" val="8"/>
  <p:tag name="MH_TYPE" val="Other"/>
</p:tagLst>
</file>

<file path=ppt/tags/tag13.xml><?xml version="1.0" encoding="utf-8"?>
<p:tagLst xmlns:p="http://schemas.openxmlformats.org/presentationml/2006/main">
  <p:tag name="MH" val="20160511172552"/>
  <p:tag name="MH_LIBRARY" val="GRAPHIC"/>
  <p:tag name="MH_ORDER" val="4"/>
  <p:tag name="MH_TYPE" val="SubTitle"/>
</p:tagLst>
</file>

<file path=ppt/tags/tag130.xml><?xml version="1.0" encoding="utf-8"?>
<p:tagLst xmlns:p="http://schemas.openxmlformats.org/presentationml/2006/main">
  <p:tag name="MH" val="20160517081114"/>
  <p:tag name="MH_LIBRARY" val="GRAPHIC"/>
  <p:tag name="MH_ORDER" val="9"/>
  <p:tag name="MH_TYPE" val="Other"/>
</p:tagLst>
</file>

<file path=ppt/tags/tag131.xml><?xml version="1.0" encoding="utf-8"?>
<p:tagLst xmlns:p="http://schemas.openxmlformats.org/presentationml/2006/main">
  <p:tag name="MH" val="20160517081114"/>
  <p:tag name="MH_LIBRARY" val="GRAPHIC"/>
  <p:tag name="MH_ORDER" val="10"/>
  <p:tag name="MH_TYPE" val="Other"/>
</p:tagLst>
</file>

<file path=ppt/tags/tag132.xml><?xml version="1.0" encoding="utf-8"?>
<p:tagLst xmlns:p="http://schemas.openxmlformats.org/presentationml/2006/main">
  <p:tag name="MH" val="20160517081114"/>
  <p:tag name="MH_LIBRARY" val="GRAPHIC"/>
  <p:tag name="MH_ORDER" val="11"/>
  <p:tag name="MH_TYPE" val="Other"/>
</p:tagLst>
</file>

<file path=ppt/tags/tag133.xml><?xml version="1.0" encoding="utf-8"?>
<p:tagLst xmlns:p="http://schemas.openxmlformats.org/presentationml/2006/main">
  <p:tag name="MH" val="20160517081114"/>
  <p:tag name="MH_LIBRARY" val="GRAPHIC"/>
  <p:tag name="MH_ORDER" val="12"/>
  <p:tag name="MH_TYPE" val="Other"/>
</p:tagLst>
</file>

<file path=ppt/tags/tag134.xml><?xml version="1.0" encoding="utf-8"?>
<p:tagLst xmlns:p="http://schemas.openxmlformats.org/presentationml/2006/main">
  <p:tag name="MH" val="20160517081114"/>
  <p:tag name="MH_LIBRARY" val="GRAPHIC"/>
  <p:tag name="MH_ORDER" val="13"/>
  <p:tag name="MH_TYPE" val="Other"/>
</p:tagLst>
</file>

<file path=ppt/tags/tag135.xml><?xml version="1.0" encoding="utf-8"?>
<p:tagLst xmlns:p="http://schemas.openxmlformats.org/presentationml/2006/main">
  <p:tag name="MH" val="20160517081114"/>
  <p:tag name="MH_LIBRARY" val="GRAPHIC"/>
  <p:tag name="MH_ORDER" val="14"/>
  <p:tag name="MH_TYPE" val="Other"/>
</p:tagLst>
</file>

<file path=ppt/tags/tag136.xml><?xml version="1.0" encoding="utf-8"?>
<p:tagLst xmlns:p="http://schemas.openxmlformats.org/presentationml/2006/main">
  <p:tag name="MH" val="20160517081114"/>
  <p:tag name="MH_LIBRARY" val="GRAPHIC"/>
  <p:tag name="MH_ORDER" val="15"/>
  <p:tag name="MH_TYPE" val="Other"/>
</p:tagLst>
</file>

<file path=ppt/tags/tag137.xml><?xml version="1.0" encoding="utf-8"?>
<p:tagLst xmlns:p="http://schemas.openxmlformats.org/presentationml/2006/main">
  <p:tag name="MH" val="20160517081114"/>
  <p:tag name="MH_LIBRARY" val="GRAPHIC"/>
  <p:tag name="MH_ORDER" val="16"/>
  <p:tag name="MH_TYPE" val="Other"/>
</p:tagLst>
</file>

<file path=ppt/tags/tag138.xml><?xml version="1.0" encoding="utf-8"?>
<p:tagLst xmlns:p="http://schemas.openxmlformats.org/presentationml/2006/main">
  <p:tag name="MH" val="20160517081114"/>
  <p:tag name="MH_LIBRARY" val="GRAPHIC"/>
  <p:tag name="MH_ORDER" val="17"/>
  <p:tag name="MH_TYPE" val="Other"/>
</p:tagLst>
</file>

<file path=ppt/tags/tag139.xml><?xml version="1.0" encoding="utf-8"?>
<p:tagLst xmlns:p="http://schemas.openxmlformats.org/presentationml/2006/main">
  <p:tag name="MH" val="20160517081114"/>
  <p:tag name="MH_LIBRARY" val="GRAPHIC"/>
  <p:tag name="MH_ORDER" val="18"/>
  <p:tag name="MH_TYPE" val="Other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MH" val="20160517090154"/>
  <p:tag name="MH_LIBRARY" val="GRAPHIC"/>
  <p:tag name="MH_ORDER" val="1"/>
  <p:tag name="MH_TYPE" val="Other"/>
</p:tagLst>
</file>

<file path=ppt/tags/tag199.xml><?xml version="1.0" encoding="utf-8"?>
<p:tagLst xmlns:p="http://schemas.openxmlformats.org/presentationml/2006/main">
  <p:tag name="MH" val="20160517090154"/>
  <p:tag name="MH_LIBRARY" val="GRAPHIC"/>
  <p:tag name="MH_ORDER" val="4"/>
  <p:tag name="MH_TYPE" val="SubTitle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MH" val="20160517090154"/>
  <p:tag name="MH_LIBRARY" val="GRAPHIC"/>
  <p:tag name="MH_ORDER" val="3"/>
  <p:tag name="MH_TYPE" val="SubTitle"/>
</p:tagLst>
</file>

<file path=ppt/tags/tag201.xml><?xml version="1.0" encoding="utf-8"?>
<p:tagLst xmlns:p="http://schemas.openxmlformats.org/presentationml/2006/main">
  <p:tag name="MH" val="20160517090154"/>
  <p:tag name="MH_LIBRARY" val="GRAPHIC"/>
  <p:tag name="MH_ORDER" val="2"/>
  <p:tag name="MH_TYPE" val="SubTitle"/>
</p:tagLst>
</file>

<file path=ppt/tags/tag202.xml><?xml version="1.0" encoding="utf-8"?>
<p:tagLst xmlns:p="http://schemas.openxmlformats.org/presentationml/2006/main">
  <p:tag name="MH" val="20160517090154"/>
  <p:tag name="MH_LIBRARY" val="GRAPHIC"/>
  <p:tag name="MH_ORDER" val="1"/>
  <p:tag name="MH_TYPE" val="SubTitle"/>
</p:tagLst>
</file>

<file path=ppt/tags/tag203.xml><?xml version="1.0" encoding="utf-8"?>
<p:tagLst xmlns:p="http://schemas.openxmlformats.org/presentationml/2006/main">
  <p:tag name="MH" val="20160517090154"/>
  <p:tag name="MH_LIBRARY" val="GRAPHIC"/>
  <p:tag name="MH_ORDER" val="2"/>
  <p:tag name="MH_TYPE" val="Other"/>
</p:tagLst>
</file>

<file path=ppt/tags/tag204.xml><?xml version="1.0" encoding="utf-8"?>
<p:tagLst xmlns:p="http://schemas.openxmlformats.org/presentationml/2006/main">
  <p:tag name="MH" val="20160517090154"/>
  <p:tag name="MH_LIBRARY" val="GRAPHIC"/>
  <p:tag name="MH_ORDER" val="3"/>
  <p:tag name="MH_TYPE" val="Other"/>
</p:tagLst>
</file>

<file path=ppt/tags/tag205.xml><?xml version="1.0" encoding="utf-8"?>
<p:tagLst xmlns:p="http://schemas.openxmlformats.org/presentationml/2006/main">
  <p:tag name="MH" val="20160517090154"/>
  <p:tag name="MH_LIBRARY" val="GRAPHIC"/>
  <p:tag name="MH_ORDER" val="4"/>
  <p:tag name="MH_TYPE" val="Other"/>
</p:tagLst>
</file>

<file path=ppt/tags/tag206.xml><?xml version="1.0" encoding="utf-8"?>
<p:tagLst xmlns:p="http://schemas.openxmlformats.org/presentationml/2006/main">
  <p:tag name="MH" val="20160517090154"/>
  <p:tag name="MH_LIBRARY" val="GRAPHIC"/>
  <p:tag name="MH_ORDER" val="5"/>
  <p:tag name="MH_TYPE" val="Other"/>
</p:tagLst>
</file>

<file path=ppt/tags/tag207.xml><?xml version="1.0" encoding="utf-8"?>
<p:tagLst xmlns:p="http://schemas.openxmlformats.org/presentationml/2006/main">
  <p:tag name="MH" val="20160517090154"/>
  <p:tag name="MH_LIBRARY" val="GRAPHIC"/>
  <p:tag name="MH_ORDER" val="6"/>
  <p:tag name="MH_TYPE" val="Other"/>
</p:tagLst>
</file>

<file path=ppt/tags/tag208.xml><?xml version="1.0" encoding="utf-8"?>
<p:tagLst xmlns:p="http://schemas.openxmlformats.org/presentationml/2006/main">
  <p:tag name="MH" val="20160517090154"/>
  <p:tag name="MH_LIBRARY" val="GRAPHIC"/>
  <p:tag name="MH_ORDER" val="7"/>
  <p:tag name="MH_TYPE" val="Other"/>
</p:tagLst>
</file>

<file path=ppt/tags/tag209.xml><?xml version="1.0" encoding="utf-8"?>
<p:tagLst xmlns:p="http://schemas.openxmlformats.org/presentationml/2006/main">
  <p:tag name="MH" val="20160517090154"/>
  <p:tag name="MH_LIBRARY" val="GRAPHIC"/>
  <p:tag name="MH_ORDER" val="8"/>
  <p:tag name="MH_TYPE" val="Other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MH" val="20160517090154"/>
  <p:tag name="MH_LIBRARY" val="GRAPHIC"/>
  <p:tag name="MH_ORDER" val="9"/>
  <p:tag name="MH_TYPE" val="Other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AS_NET" val="2.0.50727.5485"/>
  <p:tag name="AS_OS" val="Microsoft Windows NT 6.1.7601 Service Pack 1"/>
  <p:tag name="AS_RELEASE_DATE" val="2018.04.09"/>
  <p:tag name="AS_TITLE" val="Aspose.Slides for .NET 2.0"/>
  <p:tag name="AS_VERSION" val="18.4"/>
  <p:tag name="commondata" val="eyJoZGlkIjoiNjYzODNjMGI2OGMwMmM2YzkyODdiNmY1OTY5ZGEzZmEifQ==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MH" val="20160517081438"/>
  <p:tag name="MH_LIBRARY" val="GRAPHIC"/>
  <p:tag name="MH_ORDER" val="2"/>
  <p:tag name="MH_TYPE" val="SubTitle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MH" val="20160517081438"/>
  <p:tag name="MH_LIBRARY" val="GRAPHIC"/>
  <p:tag name="MH_ORDER" val="7"/>
  <p:tag name="MH_TYPE" val="Other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MH" val="20160517081438"/>
  <p:tag name="MH_LIBRARY" val="GRAPHIC"/>
  <p:tag name="MH_ORDER" val="3"/>
  <p:tag name="MH_TYPE" val="SubTitle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MH" val="20160517081438"/>
  <p:tag name="MH_LIBRARY" val="GRAPHIC"/>
  <p:tag name="MH_ORDER" val="28"/>
  <p:tag name="MH_TYPE" val="Other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MH" val="20160517081438"/>
  <p:tag name="MH_LIBRARY" val="GRAPHIC"/>
  <p:tag name="MH_ORDER" val="1"/>
  <p:tag name="MH_TYPE" val="SubTitle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MH" val="20160517081438"/>
  <p:tag name="MH_LIBRARY" val="GRAPHIC"/>
  <p:tag name="MH_ORDER" val="29"/>
  <p:tag name="MH_TYPE" val="Other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UNIT_TABLE_BEAUTIFY" val="smartTable{4be1a9a9-9079-4a23-a893-40767211ef20}"/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MH" val="20160517081438"/>
  <p:tag name="MH_LIBRARY" val="GRAPHIC"/>
  <p:tag name="MH_ORDER" val="31"/>
  <p:tag name="MH_TYPE" val="Other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时尚商务">
      <a:dk1>
        <a:sysClr val="windowText" lastClr="000000"/>
      </a:dk1>
      <a:lt1>
        <a:sysClr val="window" lastClr="FFFFFF"/>
      </a:lt1>
      <a:dk2>
        <a:srgbClr val="44546A"/>
      </a:dk2>
      <a:lt2>
        <a:srgbClr val="C15B43"/>
      </a:lt2>
      <a:accent1>
        <a:srgbClr val="743443"/>
      </a:accent1>
      <a:accent2>
        <a:srgbClr val="F2A66F"/>
      </a:accent2>
      <a:accent3>
        <a:srgbClr val="94C375"/>
      </a:accent3>
      <a:accent4>
        <a:srgbClr val="935DBB"/>
      </a:accent4>
      <a:accent5>
        <a:srgbClr val="FFD965"/>
      </a:accent5>
      <a:accent6>
        <a:srgbClr val="F25237"/>
      </a:accent6>
      <a:hlink>
        <a:srgbClr val="0563C1"/>
      </a:hlink>
      <a:folHlink>
        <a:srgbClr val="954F72"/>
      </a:folHlink>
    </a:clrScheme>
    <a:fontScheme name="自定义 2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3400</Words>
  <Application>WPS 演示</Application>
  <PresentationFormat>宽屏</PresentationFormat>
  <Paragraphs>511</Paragraphs>
  <Slides>28</Slides>
  <Notes>18</Notes>
  <HiddenSlides>0</HiddenSlides>
  <MMClips>1</MMClips>
  <ScaleCrop>false</ScaleCrop>
  <HeadingPairs>
    <vt:vector size="6" baseType="variant">
      <vt:variant>
        <vt:lpstr>已用的字体</vt:lpstr>
      </vt:variant>
      <vt:variant>
        <vt:i4>74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103" baseType="lpstr">
      <vt:lpstr>Arial</vt:lpstr>
      <vt:lpstr>宋体</vt:lpstr>
      <vt:lpstr>Wingdings</vt:lpstr>
      <vt:lpstr>方正小标宋简体</vt:lpstr>
      <vt:lpstr>楷体</vt:lpstr>
      <vt:lpstr>微软雅黑</vt:lpstr>
      <vt:lpstr>Impact</vt:lpstr>
      <vt:lpstr>黑体</vt:lpstr>
      <vt:lpstr>Calibri</vt:lpstr>
      <vt:lpstr>Kozuka Mincho Pr6N H</vt:lpstr>
      <vt:lpstr>Yu Gothic UI Semibold</vt:lpstr>
      <vt:lpstr>Arial Unicode MS</vt:lpstr>
      <vt:lpstr>Arial Narrow</vt:lpstr>
      <vt:lpstr>造字工房劲黑（非商用）常规体</vt:lpstr>
      <vt:lpstr>Calibri</vt:lpstr>
      <vt:lpstr>Adobe 黑体 Std R</vt:lpstr>
      <vt:lpstr>Verdana</vt:lpstr>
      <vt:lpstr>Times New Roman</vt:lpstr>
      <vt:lpstr>方正仿宋_GBK</vt:lpstr>
      <vt:lpstr>华文隶书</vt:lpstr>
      <vt:lpstr>华文楷体</vt:lpstr>
      <vt:lpstr>华文仿宋</vt:lpstr>
      <vt:lpstr>华光方珊瑚_CNKI</vt:lpstr>
      <vt:lpstr>华光广告_CNKI</vt:lpstr>
      <vt:lpstr>华光准圆_CNKI</vt:lpstr>
      <vt:lpstr>幼圆</vt:lpstr>
      <vt:lpstr>华光黑变_CNKI</vt:lpstr>
      <vt:lpstr>华光敦韵宋_CNKI</vt:lpstr>
      <vt:lpstr>微软雅黑 Light</vt:lpstr>
      <vt:lpstr>华文宋体</vt:lpstr>
      <vt:lpstr>华光黑体_CNKI</vt:lpstr>
      <vt:lpstr>华光通心圆_CNKI</vt:lpstr>
      <vt:lpstr>华光中雅_CNKI</vt:lpstr>
      <vt:lpstr>华光姚体_CNKI</vt:lpstr>
      <vt:lpstr>隶书</vt:lpstr>
      <vt:lpstr>等线</vt:lpstr>
      <vt:lpstr>新宋体</vt:lpstr>
      <vt:lpstr>华光综艺_CNKI</vt:lpstr>
      <vt:lpstr>华光隶变_CNKI</vt:lpstr>
      <vt:lpstr>华光秀丽_CNKI</vt:lpstr>
      <vt:lpstr>华光文韵宋_CNKI</vt:lpstr>
      <vt:lpstr>Arial</vt:lpstr>
      <vt:lpstr>华文新魏</vt:lpstr>
      <vt:lpstr>华光琥珀_CNKI</vt:lpstr>
      <vt:lpstr>华光大标宋_CNKI</vt:lpstr>
      <vt:lpstr>Wingdings</vt:lpstr>
      <vt:lpstr>华光美黑_CNKI</vt:lpstr>
      <vt:lpstr>华光仿宋_CNKI</vt:lpstr>
      <vt:lpstr>华光书宋_CNKI</vt:lpstr>
      <vt:lpstr>华光中楷_CNKI</vt:lpstr>
      <vt:lpstr>等线 Light</vt:lpstr>
      <vt:lpstr>华文行楷</vt:lpstr>
      <vt:lpstr>华文琥珀</vt:lpstr>
      <vt:lpstr>方正小标宋_GBK</vt:lpstr>
      <vt:lpstr>华光隶书_CNKI</vt:lpstr>
      <vt:lpstr>方正楷体_GBK</vt:lpstr>
      <vt:lpstr>华光中长宋_CNKI</vt:lpstr>
      <vt:lpstr>华文中宋</vt:lpstr>
      <vt:lpstr>华光标题宋_CNKI</vt:lpstr>
      <vt:lpstr>华文彩云</vt:lpstr>
      <vt:lpstr>华光报宋一_CNKI</vt:lpstr>
      <vt:lpstr>华光楷体二_CNKI</vt:lpstr>
      <vt:lpstr>华光彩云_CNKI</vt:lpstr>
      <vt:lpstr>华光细黑_CNKI</vt:lpstr>
      <vt:lpstr>华光行草_CNKI</vt:lpstr>
      <vt:lpstr>华光楷体一_CNKI</vt:lpstr>
      <vt:lpstr>华光细圆_CNKI</vt:lpstr>
      <vt:lpstr>华光魏体_CNKI</vt:lpstr>
      <vt:lpstr>华光大黑_CNKI</vt:lpstr>
      <vt:lpstr>华文黑体</vt:lpstr>
      <vt:lpstr>华光行楷_CNKI</vt:lpstr>
      <vt:lpstr>华光楷体_CNKI</vt:lpstr>
      <vt:lpstr>华光报宋_CNKI</vt:lpstr>
      <vt:lpstr>华文细黑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上海剑姬网络科技有限公司</Company>
  <LinksUpToDate>false</LinksUpToDate>
  <SharedDoc>false</SharedDoc>
  <HyperlinksChanged>false</HyperlinksChanged>
  <AppVersion>14.0000</AppVersion>
  <Manager>风云办公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风云办公PPT模板</dc:title>
  <dc:creator>风云办公</dc:creator>
  <cp:keywords>风云办公</cp:keywords>
  <dc:description>风云办公 http://www.ppt118.com</dc:description>
  <cp:lastModifiedBy>郭子荷</cp:lastModifiedBy>
  <cp:revision>102</cp:revision>
  <dcterms:created xsi:type="dcterms:W3CDTF">2016-05-16T00:02:00Z</dcterms:created>
  <dcterms:modified xsi:type="dcterms:W3CDTF">2023-11-18T07:50:07Z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AB3EBBD12CC44F508EB63DD568CCC42A_12</vt:lpwstr>
  </property>
  <property fmtid="{D5CDD505-2E9C-101B-9397-08002B2CF9AE}" pid="3" name="KSOProductBuildVer">
    <vt:lpwstr>2052-12.1.0.15374</vt:lpwstr>
  </property>
</Properties>
</file>